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69" r:id="rId3"/>
    <p:sldId id="270" r:id="rId4"/>
    <p:sldId id="271" r:id="rId5"/>
    <p:sldId id="272" r:id="rId6"/>
    <p:sldId id="273" r:id="rId7"/>
    <p:sldId id="274" r:id="rId8"/>
    <p:sldId id="280" r:id="rId9"/>
    <p:sldId id="286" r:id="rId10"/>
    <p:sldId id="287" r:id="rId11"/>
    <p:sldId id="281" r:id="rId12"/>
    <p:sldId id="285" r:id="rId13"/>
    <p:sldId id="282" r:id="rId14"/>
    <p:sldId id="283" r:id="rId15"/>
    <p:sldId id="284" r:id="rId16"/>
    <p:sldId id="27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03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B2AF81-969E-48F1-9B49-1CAB94B48414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CAB57B-E6F9-4955-AFCE-0A8BB5380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295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FC29-BA93-4D1E-B6A8-34C326E2B69D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4DF48-5F69-4274-BAC5-37D2D5517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132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FC29-BA93-4D1E-B6A8-34C326E2B69D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4DF48-5F69-4274-BAC5-37D2D5517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860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FC29-BA93-4D1E-B6A8-34C326E2B69D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4DF48-5F69-4274-BAC5-37D2D5517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014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FC29-BA93-4D1E-B6A8-34C326E2B69D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4DF48-5F69-4274-BAC5-37D2D5517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017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FC29-BA93-4D1E-B6A8-34C326E2B69D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4DF48-5F69-4274-BAC5-37D2D5517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346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FC29-BA93-4D1E-B6A8-34C326E2B69D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4DF48-5F69-4274-BAC5-37D2D5517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473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FC29-BA93-4D1E-B6A8-34C326E2B69D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4DF48-5F69-4274-BAC5-37D2D5517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303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FC29-BA93-4D1E-B6A8-34C326E2B69D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4DF48-5F69-4274-BAC5-37D2D5517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041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FC29-BA93-4D1E-B6A8-34C326E2B69D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4DF48-5F69-4274-BAC5-37D2D5517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211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FC29-BA93-4D1E-B6A8-34C326E2B69D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4DF48-5F69-4274-BAC5-37D2D5517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357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FC29-BA93-4D1E-B6A8-34C326E2B69D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4DF48-5F69-4274-BAC5-37D2D5517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515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9FC29-BA93-4D1E-B6A8-34C326E2B69D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4DF48-5F69-4274-BAC5-37D2D5517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75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6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slide" Target="slide7.xml"/><Relationship Id="rId3" Type="http://schemas.openxmlformats.org/officeDocument/2006/relationships/audio" Target="../media/audio1.wav"/><Relationship Id="rId7" Type="http://schemas.openxmlformats.org/officeDocument/2006/relationships/hyperlink" Target="file:///C:\Documents%20and%20Settings\Administrator\Desktop\CHAY\Chay%20(H)\GIAO%20AN\GA%20DT\VINH\THIET%20KE%20BAI%20DAY\CONGTODINH\bai%20hoi%20giang%20Av8.ppt#-1,20,Slide 20" TargetMode="External"/><Relationship Id="rId12" Type="http://schemas.openxmlformats.org/officeDocument/2006/relationships/slide" Target="slide6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giao%20an%20tin%20hoc\NHAC\VUIDEHOC.WAV" TargetMode="External"/><Relationship Id="rId6" Type="http://schemas.openxmlformats.org/officeDocument/2006/relationships/image" Target="../media/image2.gif"/><Relationship Id="rId11" Type="http://schemas.openxmlformats.org/officeDocument/2006/relationships/slide" Target="slide5.xml"/><Relationship Id="rId5" Type="http://schemas.openxmlformats.org/officeDocument/2006/relationships/slide" Target="slide1.xml"/><Relationship Id="rId10" Type="http://schemas.openxmlformats.org/officeDocument/2006/relationships/image" Target="../media/image5.png"/><Relationship Id="rId4" Type="http://schemas.openxmlformats.org/officeDocument/2006/relationships/slide" Target="slide4.xml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7" Type="http://schemas.openxmlformats.org/officeDocument/2006/relationships/image" Target="../media/image8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gif"/><Relationship Id="rId5" Type="http://schemas.openxmlformats.org/officeDocument/2006/relationships/image" Target="../media/image6.jpeg"/><Relationship Id="rId4" Type="http://schemas.openxmlformats.org/officeDocument/2006/relationships/audio" Target="../media/audio4.wav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audio" Target="../media/audio3.wav"/><Relationship Id="rId7" Type="http://schemas.openxmlformats.org/officeDocument/2006/relationships/image" Target="../media/image6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gif"/><Relationship Id="rId4" Type="http://schemas.openxmlformats.org/officeDocument/2006/relationships/audio" Target="../media/audio4.wav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2.png"/><Relationship Id="rId3" Type="http://schemas.openxmlformats.org/officeDocument/2006/relationships/audio" Target="../media/audio2.wav"/><Relationship Id="rId7" Type="http://schemas.openxmlformats.org/officeDocument/2006/relationships/image" Target="../media/image7.gif"/><Relationship Id="rId12" Type="http://schemas.openxmlformats.org/officeDocument/2006/relationships/image" Target="../media/image9.pn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11" Type="http://schemas.openxmlformats.org/officeDocument/2006/relationships/image" Target="../media/image11.png"/><Relationship Id="rId5" Type="http://schemas.openxmlformats.org/officeDocument/2006/relationships/audio" Target="../media/audio4.wav"/><Relationship Id="rId10" Type="http://schemas.openxmlformats.org/officeDocument/2006/relationships/image" Target="../media/image10.jpeg"/><Relationship Id="rId4" Type="http://schemas.openxmlformats.org/officeDocument/2006/relationships/audio" Target="../media/audio3.wav"/><Relationship Id="rId9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audio" Target="../media/audio2.wav"/><Relationship Id="rId7" Type="http://schemas.openxmlformats.org/officeDocument/2006/relationships/image" Target="../media/image7.gif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audio" Target="../media/audio4.wav"/><Relationship Id="rId10" Type="http://schemas.openxmlformats.org/officeDocument/2006/relationships/image" Target="../media/image10.jpeg"/><Relationship Id="rId4" Type="http://schemas.openxmlformats.org/officeDocument/2006/relationships/audio" Target="../media/audio3.wav"/><Relationship Id="rId9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5.png"/><Relationship Id="rId3" Type="http://schemas.openxmlformats.org/officeDocument/2006/relationships/audio" Target="../media/audio2.wav"/><Relationship Id="rId7" Type="http://schemas.openxmlformats.org/officeDocument/2006/relationships/image" Target="../media/image7.gif"/><Relationship Id="rId12" Type="http://schemas.openxmlformats.org/officeDocument/2006/relationships/image" Target="../media/image14.pn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3.png"/><Relationship Id="rId5" Type="http://schemas.openxmlformats.org/officeDocument/2006/relationships/audio" Target="../media/audio4.wav"/><Relationship Id="rId10" Type="http://schemas.openxmlformats.org/officeDocument/2006/relationships/image" Target="../media/image10.jpeg"/><Relationship Id="rId4" Type="http://schemas.openxmlformats.org/officeDocument/2006/relationships/audio" Target="../media/audio3.wav"/><Relationship Id="rId9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58358" y="0"/>
            <a:ext cx="9009424" cy="67818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 altLang="vi-VN"/>
          </a:p>
        </p:txBody>
      </p:sp>
      <p:sp>
        <p:nvSpPr>
          <p:cNvPr id="26637" name="WordArt 13"/>
          <p:cNvSpPr>
            <a:spLocks noChangeArrowheads="1" noChangeShapeType="1" noTextEdit="1"/>
          </p:cNvSpPr>
          <p:nvPr/>
        </p:nvSpPr>
        <p:spPr bwMode="auto">
          <a:xfrm>
            <a:off x="1295738" y="1524000"/>
            <a:ext cx="6933624" cy="5638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endParaRPr lang="en-US" sz="4000" b="1" kern="10">
              <a:ln w="28575">
                <a:solidFill>
                  <a:srgbClr val="FF3300"/>
                </a:solidFill>
                <a:round/>
                <a:headEnd/>
                <a:tailEnd/>
              </a:ln>
              <a:solidFill>
                <a:schemeClr val="folHlink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6643" name="WordArt 19"/>
          <p:cNvSpPr>
            <a:spLocks noChangeArrowheads="1" noChangeShapeType="1" noTextEdit="1"/>
          </p:cNvSpPr>
          <p:nvPr/>
        </p:nvSpPr>
        <p:spPr bwMode="auto">
          <a:xfrm>
            <a:off x="3085714" y="3128962"/>
            <a:ext cx="3048794" cy="5238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solidFill>
                  <a:srgbClr val="0000FF"/>
                </a:solidFill>
                <a:latin typeface="Times New Roman"/>
                <a:cs typeface="Times New Roman"/>
              </a:rPr>
              <a:t>MÔN : TIN HỌC</a:t>
            </a:r>
          </a:p>
        </p:txBody>
      </p:sp>
      <p:sp>
        <p:nvSpPr>
          <p:cNvPr id="26644" name="WordArt 20"/>
          <p:cNvSpPr>
            <a:spLocks noChangeArrowheads="1" noChangeShapeType="1" noTextEdit="1"/>
          </p:cNvSpPr>
          <p:nvPr/>
        </p:nvSpPr>
        <p:spPr bwMode="auto">
          <a:xfrm>
            <a:off x="3407295" y="5322890"/>
            <a:ext cx="2134156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kern="10" dirty="0">
              <a:ln w="9525">
                <a:solidFill>
                  <a:srgbClr val="CC00CC"/>
                </a:solidFill>
                <a:round/>
                <a:headEnd/>
                <a:tailEnd/>
              </a:ln>
              <a:solidFill>
                <a:srgbClr val="336699"/>
              </a:solidFill>
              <a:latin typeface="Times New Roman"/>
              <a:cs typeface="Times New Roman"/>
            </a:endParaRPr>
          </a:p>
        </p:txBody>
      </p:sp>
      <p:pic>
        <p:nvPicPr>
          <p:cNvPr id="2055" name="Picture 21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"/>
            <a:ext cx="1829276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24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772221" y="-179"/>
            <a:ext cx="1371600" cy="1371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138541">
            <a:off x="-1221" y="5585655"/>
            <a:ext cx="1277937" cy="1273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822062" y="5584828"/>
            <a:ext cx="1277874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0" name="TextBox 2"/>
          <p:cNvSpPr txBox="1">
            <a:spLocks noChangeArrowheads="1"/>
          </p:cNvSpPr>
          <p:nvPr/>
        </p:nvSpPr>
        <p:spPr bwMode="auto">
          <a:xfrm>
            <a:off x="662161" y="2023790"/>
            <a:ext cx="8200779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NHIỆT LIỆT CHÀO MỪNG CÁC QUÝ THẦY CÔ </a:t>
            </a:r>
          </a:p>
          <a:p>
            <a:pPr algn="ctr"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 DỰ GIỜ THĂM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 5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9748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275933"/>
              </p:ext>
            </p:extLst>
          </p:nvPr>
        </p:nvGraphicFramePr>
        <p:xfrm>
          <a:off x="76199" y="304800"/>
          <a:ext cx="8991601" cy="59827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2057400"/>
                <a:gridCol w="1219202"/>
                <a:gridCol w="1371599"/>
                <a:gridCol w="1219200"/>
                <a:gridCol w="1447800"/>
              </a:tblGrid>
              <a:tr h="587829">
                <a:tc rowSpan="2">
                  <a:txBody>
                    <a:bodyPr/>
                    <a:lstStyle/>
                    <a:p>
                      <a:pPr algn="ctr" defTabSz="985838"/>
                      <a:r>
                        <a:rPr lang="en-US" sz="2400" b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2400" b="1" baseline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phố</a:t>
                      </a:r>
                      <a:endParaRPr lang="vi-VN" sz="24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Đặc</a:t>
                      </a:r>
                      <a:r>
                        <a:rPr lang="en-US" sz="2400" b="1" baseline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điểm</a:t>
                      </a:r>
                      <a:endParaRPr lang="vi-VN" sz="24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587829">
                <a:tc vMerge="1">
                  <a:txBody>
                    <a:bodyPr/>
                    <a:lstStyle/>
                    <a:p>
                      <a:pPr defTabSz="985838"/>
                      <a:endParaRPr lang="vi-VN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Địa</a:t>
                      </a:r>
                      <a:r>
                        <a:rPr lang="en-US" sz="2400" b="1" baseline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lí</a:t>
                      </a:r>
                      <a:endParaRPr lang="vi-VN" sz="24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Khí</a:t>
                      </a:r>
                      <a:r>
                        <a:rPr lang="en-US" sz="2400" b="1" baseline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hậu</a:t>
                      </a:r>
                      <a:endParaRPr lang="vi-VN" sz="24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Kinh tế</a:t>
                      </a:r>
                      <a:endParaRPr lang="vi-VN" sz="24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Xã</a:t>
                      </a:r>
                      <a:r>
                        <a:rPr lang="en-US" sz="2400" b="1" baseline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hội</a:t>
                      </a:r>
                      <a:endParaRPr lang="vi-VN" sz="24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Địa</a:t>
                      </a:r>
                      <a:r>
                        <a:rPr lang="en-US" sz="2400" b="1" baseline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danh</a:t>
                      </a:r>
                      <a:endParaRPr lang="vi-VN" sz="24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</a:tr>
              <a:tr h="587829">
                <a:tc>
                  <a:txBody>
                    <a:bodyPr/>
                    <a:lstStyle/>
                    <a:p>
                      <a:pPr algn="l"/>
                      <a:r>
                        <a:rPr lang="en-US" sz="2400" b="0" u="none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Đà</a:t>
                      </a:r>
                      <a:r>
                        <a:rPr lang="en-US" sz="2400" b="0" u="none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Nẵng</a:t>
                      </a:r>
                      <a:endParaRPr lang="vi-VN" sz="2400" b="0" u="none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vi-VN" sz="2400" b="0" i="0" u="non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15°15' đến 16°40' </a:t>
                      </a:r>
                      <a:r>
                        <a:rPr lang="vi-VN" sz="2400" b="0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vĩ</a:t>
                      </a:r>
                      <a:r>
                        <a:rPr lang="vi-VN" sz="2400" b="0" i="0" u="none" strike="noStrike" kern="1200" baseline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độ </a:t>
                      </a:r>
                      <a:r>
                        <a:rPr lang="vi-VN" sz="2400" b="0" i="0" u="non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Bắc và từ 107°17' đến 108°20' </a:t>
                      </a:r>
                      <a:r>
                        <a:rPr lang="vi-VN" sz="2400" b="0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kinh độ</a:t>
                      </a:r>
                      <a:r>
                        <a:rPr lang="vi-VN" sz="2400" b="0" i="0" u="non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Đông</a:t>
                      </a:r>
                      <a:endParaRPr lang="vi-VN" sz="2400" b="0" u="none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vi-VN" sz="2400" b="0" i="0" u="non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Nhiệt đới gió mùa điển hình</a:t>
                      </a:r>
                      <a:endParaRPr lang="vi-VN" sz="2400" b="0" u="none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vi-VN" sz="2400" b="0" i="0" u="non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Vùng kinh tế trọng điểm Trung bộ</a:t>
                      </a:r>
                    </a:p>
                    <a:p>
                      <a:endParaRPr lang="vi-VN" sz="2400" b="0" u="none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0" u="none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b="0" u="none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hoạt động được đẩy mạnh</a:t>
                      </a:r>
                      <a:endParaRPr lang="vi-VN" sz="2400" b="0" u="none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400" b="0" u="none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Thủ</a:t>
                      </a:r>
                      <a:r>
                        <a:rPr lang="vi-VN" sz="2400" b="0" u="none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đô</a:t>
                      </a:r>
                      <a:endParaRPr lang="vi-VN" sz="2400" b="0" u="none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vi-VN" sz="2400" b="0" u="none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87829">
                <a:tc>
                  <a:txBody>
                    <a:bodyPr/>
                    <a:lstStyle/>
                    <a:p>
                      <a:pPr algn="l"/>
                      <a:r>
                        <a:rPr lang="en-US" sz="2400" b="0" u="none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Huế</a:t>
                      </a:r>
                      <a:endParaRPr lang="vi-VN" sz="2400" b="0" u="none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vi-VN" sz="2400" b="0" i="0" u="non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vi-VN" sz="2400" b="0" i="0" u="none" baseline="300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vi-VN" sz="2400" b="0" i="0" u="non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30'45" đến 16</a:t>
                      </a:r>
                      <a:r>
                        <a:rPr lang="vi-VN" sz="2400" b="0" i="0" u="none" baseline="300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vi-VN" sz="2400" b="0" i="0" u="non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24'00" vĩ độ Bắc và từ 107</a:t>
                      </a:r>
                      <a:r>
                        <a:rPr lang="vi-VN" sz="2400" b="0" i="0" u="none" baseline="300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vi-VN" sz="2400" b="0" i="0" u="non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31'45" đến 107</a:t>
                      </a:r>
                      <a:r>
                        <a:rPr lang="vi-VN" sz="2400" b="0" i="0" u="none" baseline="300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vi-VN" sz="2400" b="0" i="0" u="non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38'00" kinh độ Ðông. </a:t>
                      </a:r>
                      <a:endParaRPr lang="vi-VN" sz="2400" b="0" u="none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vi-VN" sz="2400" b="0" i="0" u="non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Nhiệt đới gió mùa </a:t>
                      </a:r>
                      <a:endParaRPr lang="vi-VN" sz="2400" b="0" u="none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vi-VN" sz="2400" b="0" i="0" u="non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vi-VN" sz="2400" b="0" i="0" u="non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Vùng kinh tế trọng điểm </a:t>
                      </a:r>
                      <a:r>
                        <a:rPr lang="en-US" sz="2400" b="0" i="0" u="non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miền</a:t>
                      </a:r>
                      <a:r>
                        <a:rPr lang="en-US" sz="2400" b="0" i="0" u="none" baseline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Trung</a:t>
                      </a:r>
                      <a:endParaRPr lang="vi-VN" sz="2400" b="0" u="none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0" u="none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b="0" u="none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hoạt động được đẩy mạnh</a:t>
                      </a:r>
                      <a:endParaRPr lang="vi-VN" sz="2400" b="0" u="none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400" b="0" u="none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Thủ</a:t>
                      </a:r>
                      <a:r>
                        <a:rPr lang="vi-VN" sz="2400" b="0" u="none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đô</a:t>
                      </a:r>
                      <a:endParaRPr lang="vi-VN" sz="2400" b="0" u="none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vi-VN" sz="2400" b="0" u="none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12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08536"/>
              </p:ext>
            </p:extLst>
          </p:nvPr>
        </p:nvGraphicFramePr>
        <p:xfrm>
          <a:off x="19050" y="1371600"/>
          <a:ext cx="8991601" cy="4062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2057400"/>
                <a:gridCol w="1219202"/>
                <a:gridCol w="1371599"/>
                <a:gridCol w="1219200"/>
                <a:gridCol w="1447800"/>
              </a:tblGrid>
              <a:tr h="587829">
                <a:tc rowSpan="2">
                  <a:txBody>
                    <a:bodyPr/>
                    <a:lstStyle/>
                    <a:p>
                      <a:pPr algn="ctr" defTabSz="985838"/>
                      <a:r>
                        <a:rPr lang="en-US" sz="2400" b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2400" b="1" baseline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phố</a:t>
                      </a:r>
                      <a:endParaRPr lang="vi-VN" sz="24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Đặc</a:t>
                      </a:r>
                      <a:r>
                        <a:rPr lang="en-US" sz="2400" b="1" baseline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điểm</a:t>
                      </a:r>
                      <a:endParaRPr lang="vi-VN" sz="24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587829">
                <a:tc vMerge="1">
                  <a:txBody>
                    <a:bodyPr/>
                    <a:lstStyle/>
                    <a:p>
                      <a:pPr defTabSz="985838"/>
                      <a:endParaRPr lang="vi-VN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Địa</a:t>
                      </a:r>
                      <a:r>
                        <a:rPr lang="en-US" sz="2400" b="1" baseline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lí</a:t>
                      </a:r>
                      <a:endParaRPr lang="vi-VN" sz="24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Khí</a:t>
                      </a:r>
                      <a:r>
                        <a:rPr lang="en-US" sz="2400" b="1" baseline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hậu</a:t>
                      </a:r>
                      <a:endParaRPr lang="vi-VN" sz="24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Kinh tế</a:t>
                      </a:r>
                      <a:endParaRPr lang="vi-VN" sz="24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Xã</a:t>
                      </a:r>
                      <a:r>
                        <a:rPr lang="en-US" sz="2400" b="1" baseline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hội</a:t>
                      </a:r>
                      <a:endParaRPr lang="vi-VN" sz="24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Địa</a:t>
                      </a:r>
                      <a:r>
                        <a:rPr lang="en-US" sz="2400" b="1" baseline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danh</a:t>
                      </a:r>
                      <a:endParaRPr lang="vi-VN" sz="24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</a:tr>
              <a:tr h="587829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Tp.</a:t>
                      </a:r>
                      <a:r>
                        <a:rPr lang="en-US" sz="2400" b="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Hồ Chí Minh</a:t>
                      </a:r>
                      <a:endParaRPr lang="vi-VN" sz="24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vi-VN" sz="2400" b="0" i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có toạ độ 10°10' – 10°38' Bắc và 106°22' – 106°54' Đông</a:t>
                      </a:r>
                      <a:endParaRPr lang="vi-VN" sz="24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vi-VN" sz="2400" b="0" i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nhiệt đới gió mùa cận xích đạo.</a:t>
                      </a:r>
                      <a:endParaRPr lang="vi-VN" sz="24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vi-VN" sz="2400" b="0" i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Trung tâm kinh tế của cả nước</a:t>
                      </a:r>
                      <a:endParaRPr lang="vi-VN" sz="24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b="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hoạt động được đẩy mạnh</a:t>
                      </a:r>
                      <a:endParaRPr lang="vi-VN" sz="2400" b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vi-VN" sz="24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400" b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Thủ</a:t>
                      </a:r>
                      <a:r>
                        <a:rPr lang="vi-VN" sz="2400" b="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đô</a:t>
                      </a:r>
                      <a:endParaRPr lang="vi-VN" sz="2400" b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vi-VN" sz="24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82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1981200"/>
            <a:ext cx="8077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HOẠT ĐỘNG ỨNG DỤNG, MỞ RỘNG</a:t>
            </a:r>
          </a:p>
          <a:p>
            <a:pPr algn="ctr"/>
            <a:r>
              <a:rPr lang="en-US" sz="3200" b="1">
                <a:solidFill>
                  <a:srgbClr val="1E03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hành cá nhân theo yêu cầu trong sách, chia sẻ kết quả trước lớp.</a:t>
            </a:r>
            <a:endParaRPr lang="vi-VN" sz="3200">
              <a:solidFill>
                <a:srgbClr val="1E03B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385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1371600" y="685800"/>
          <a:ext cx="6464709" cy="5273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3" imgW="482400" imgH="393480" progId="Equation.3">
                  <p:embed/>
                </p:oleObj>
              </mc:Choice>
              <mc:Fallback>
                <p:oleObj name="Equation" r:id="rId3" imgW="48240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71600" y="685800"/>
                        <a:ext cx="6464709" cy="52738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0435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709" y="1057275"/>
            <a:ext cx="8886825" cy="237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14400" y="4114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Chọn</a:t>
            </a:r>
            <a:r>
              <a:rPr lang="en-US" b="1" dirty="0" smtClean="0">
                <a:solidFill>
                  <a:srgbClr val="FF0000"/>
                </a:solidFill>
              </a:rPr>
              <a:t>  Insert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00800" y="4114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Chọn</a:t>
            </a:r>
            <a:r>
              <a:rPr lang="en-US" b="1" dirty="0" smtClean="0">
                <a:solidFill>
                  <a:srgbClr val="FF0000"/>
                </a:solidFill>
              </a:rPr>
              <a:t> Object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1143000" y="1905000"/>
            <a:ext cx="571500" cy="2209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8" idx="0"/>
          </p:cNvCxnSpPr>
          <p:nvPr/>
        </p:nvCxnSpPr>
        <p:spPr>
          <a:xfrm flipV="1">
            <a:off x="7200900" y="3200400"/>
            <a:ext cx="190500" cy="91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143000" y="2286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Tạo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công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thức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Toán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học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408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599"/>
            <a:ext cx="7239000" cy="4267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85800" y="4784559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Chọn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Microshoft</a:t>
            </a:r>
            <a:r>
              <a:rPr lang="en-US" b="1" dirty="0" smtClean="0">
                <a:solidFill>
                  <a:srgbClr val="FF0000"/>
                </a:solidFill>
              </a:rPr>
              <a:t> Equation 3.0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5000" y="4775445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Nhấn</a:t>
            </a:r>
            <a:r>
              <a:rPr lang="en-US" b="1" dirty="0" smtClean="0">
                <a:solidFill>
                  <a:srgbClr val="FF0000"/>
                </a:solidFill>
              </a:rPr>
              <a:t> OK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2438400" y="2209800"/>
            <a:ext cx="152400" cy="25656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6172200" y="4191000"/>
            <a:ext cx="76200" cy="5844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1569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66"/>
          <p:cNvGrpSpPr>
            <a:grpSpLocks/>
          </p:cNvGrpSpPr>
          <p:nvPr/>
        </p:nvGrpSpPr>
        <p:grpSpPr bwMode="auto">
          <a:xfrm>
            <a:off x="1981200" y="100013"/>
            <a:ext cx="4354513" cy="1292225"/>
            <a:chOff x="192" y="873"/>
            <a:chExt cx="2630" cy="814"/>
          </a:xfrm>
        </p:grpSpPr>
        <p:grpSp>
          <p:nvGrpSpPr>
            <p:cNvPr id="12294" name="Group 55"/>
            <p:cNvGrpSpPr>
              <a:grpSpLocks/>
            </p:cNvGrpSpPr>
            <p:nvPr/>
          </p:nvGrpSpPr>
          <p:grpSpPr bwMode="auto">
            <a:xfrm>
              <a:off x="192" y="873"/>
              <a:ext cx="2630" cy="655"/>
              <a:chOff x="2160" y="1678"/>
              <a:chExt cx="1303" cy="1134"/>
            </a:xfrm>
          </p:grpSpPr>
          <p:sp>
            <p:nvSpPr>
              <p:cNvPr id="12296" name="Oval 56"/>
              <p:cNvSpPr>
                <a:spLocks noChangeArrowheads="1"/>
              </p:cNvSpPr>
              <p:nvPr/>
            </p:nvSpPr>
            <p:spPr bwMode="gray">
              <a:xfrm>
                <a:off x="2781" y="1981"/>
                <a:ext cx="64" cy="52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rgbClr val="FCDF06"/>
                  </a:gs>
                  <a:gs pos="100000">
                    <a:srgbClr val="FFFFFF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297" name="Oval 57"/>
              <p:cNvSpPr>
                <a:spLocks noChangeArrowheads="1"/>
              </p:cNvSpPr>
              <p:nvPr/>
            </p:nvSpPr>
            <p:spPr bwMode="gray">
              <a:xfrm>
                <a:off x="2783" y="1981"/>
                <a:ext cx="64" cy="524"/>
              </a:xfrm>
              <a:prstGeom prst="ellipse">
                <a:avLst/>
              </a:prstGeom>
              <a:solidFill>
                <a:srgbClr val="00FF00">
                  <a:alpha val="32156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298" name="Oval 58"/>
              <p:cNvSpPr>
                <a:spLocks noChangeArrowheads="1"/>
              </p:cNvSpPr>
              <p:nvPr/>
            </p:nvSpPr>
            <p:spPr bwMode="gray">
              <a:xfrm>
                <a:off x="2163" y="1983"/>
                <a:ext cx="1300" cy="524"/>
              </a:xfrm>
              <a:prstGeom prst="ellipse">
                <a:avLst/>
              </a:prstGeom>
              <a:gradFill rotWithShape="1">
                <a:gsLst>
                  <a:gs pos="0">
                    <a:srgbClr val="887903"/>
                  </a:gs>
                  <a:gs pos="50000">
                    <a:srgbClr val="FCDF06"/>
                  </a:gs>
                  <a:gs pos="100000">
                    <a:srgbClr val="887903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299" name="Oval 59"/>
              <p:cNvSpPr>
                <a:spLocks noChangeArrowheads="1"/>
              </p:cNvSpPr>
              <p:nvPr/>
            </p:nvSpPr>
            <p:spPr bwMode="gray">
              <a:xfrm>
                <a:off x="2160" y="1948"/>
                <a:ext cx="1300" cy="566"/>
              </a:xfrm>
              <a:prstGeom prst="ellipse">
                <a:avLst/>
              </a:prstGeom>
              <a:solidFill>
                <a:srgbClr val="FF00FF">
                  <a:alpha val="0"/>
                </a:srgbClr>
              </a:solidFill>
              <a:ln w="3810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300" name="Oval 60"/>
              <p:cNvSpPr>
                <a:spLocks noChangeArrowheads="1"/>
              </p:cNvSpPr>
              <p:nvPr/>
            </p:nvSpPr>
            <p:spPr bwMode="gray">
              <a:xfrm>
                <a:off x="2228" y="1983"/>
                <a:ext cx="1170" cy="524"/>
              </a:xfrm>
              <a:prstGeom prst="ellipse">
                <a:avLst/>
              </a:prstGeom>
              <a:solidFill>
                <a:srgbClr val="FF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301" name="Oval 61"/>
              <p:cNvSpPr>
                <a:spLocks noChangeArrowheads="1"/>
              </p:cNvSpPr>
              <p:nvPr/>
            </p:nvSpPr>
            <p:spPr bwMode="gray">
              <a:xfrm>
                <a:off x="2246" y="1678"/>
                <a:ext cx="1134" cy="1134"/>
              </a:xfrm>
              <a:prstGeom prst="ellipse">
                <a:avLst/>
              </a:prstGeom>
              <a:gradFill rotWithShape="1">
                <a:gsLst>
                  <a:gs pos="0">
                    <a:srgbClr val="595959"/>
                  </a:gs>
                  <a:gs pos="100000">
                    <a:srgbClr val="C0C0C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12302" name="Oval 62"/>
              <p:cNvSpPr>
                <a:spLocks noChangeArrowheads="1"/>
              </p:cNvSpPr>
              <p:nvPr/>
            </p:nvSpPr>
            <p:spPr bwMode="gray">
              <a:xfrm>
                <a:off x="2261" y="1685"/>
                <a:ext cx="1105" cy="110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alpha val="0"/>
                    </a:srgbClr>
                  </a:gs>
                  <a:gs pos="100000">
                    <a:srgbClr val="E9E9E9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12303" name="Oval 63"/>
              <p:cNvSpPr>
                <a:spLocks noChangeArrowheads="1"/>
              </p:cNvSpPr>
              <p:nvPr/>
            </p:nvSpPr>
            <p:spPr bwMode="gray">
              <a:xfrm>
                <a:off x="2273" y="1696"/>
                <a:ext cx="1052" cy="1032"/>
              </a:xfrm>
              <a:prstGeom prst="ellipse">
                <a:avLst/>
              </a:prstGeom>
              <a:solidFill>
                <a:schemeClr val="bg1">
                  <a:alpha val="47842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12304" name="Oval 64"/>
              <p:cNvSpPr>
                <a:spLocks noChangeArrowheads="1"/>
              </p:cNvSpPr>
              <p:nvPr/>
            </p:nvSpPr>
            <p:spPr bwMode="gray">
              <a:xfrm>
                <a:off x="2334" y="1725"/>
                <a:ext cx="936" cy="838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C0C0C0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</p:grpSp>
        <p:sp>
          <p:nvSpPr>
            <p:cNvPr id="12295" name="Text Box 65"/>
            <p:cNvSpPr txBox="1">
              <a:spLocks noChangeArrowheads="1"/>
            </p:cNvSpPr>
            <p:nvPr/>
          </p:nvSpPr>
          <p:spPr bwMode="auto">
            <a:xfrm>
              <a:off x="493" y="1008"/>
              <a:ext cx="2034" cy="6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Franklin Gothic Book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Franklin Gothic Book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Franklin Gothic Book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Franklin Gothic Book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Franklin Gothic Book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3200" b="1">
                  <a:solidFill>
                    <a:srgbClr val="3333FF"/>
                  </a:solidFill>
                  <a:latin typeface="Times New Roman" pitchFamily="18" charset="0"/>
                </a:rPr>
                <a:t>Em cần ghi nhớ</a:t>
              </a:r>
            </a:p>
          </p:txBody>
        </p:sp>
      </p:grpSp>
      <p:sp>
        <p:nvSpPr>
          <p:cNvPr id="16" name="Cloud 15"/>
          <p:cNvSpPr/>
          <p:nvPr/>
        </p:nvSpPr>
        <p:spPr>
          <a:xfrm>
            <a:off x="228600" y="949531"/>
            <a:ext cx="8839200" cy="5845441"/>
          </a:xfrm>
          <a:prstGeom prst="cloud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292" name="TextBox 16"/>
          <p:cNvSpPr txBox="1">
            <a:spLocks noChangeArrowheads="1"/>
          </p:cNvSpPr>
          <p:nvPr/>
        </p:nvSpPr>
        <p:spPr bwMode="auto">
          <a:xfrm>
            <a:off x="2590800" y="1371600"/>
            <a:ext cx="4876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3200">
                <a:sym typeface="Wingdings" pitchFamily="2" charset="2"/>
              </a:rPr>
              <a:t>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Những thao tác soạn thảo đã học:</a:t>
            </a:r>
          </a:p>
        </p:txBody>
      </p:sp>
      <p:sp>
        <p:nvSpPr>
          <p:cNvPr id="12293" name="TextBox 18"/>
          <p:cNvSpPr txBox="1">
            <a:spLocks noChangeArrowheads="1"/>
          </p:cNvSpPr>
          <p:nvPr/>
        </p:nvSpPr>
        <p:spPr bwMode="auto">
          <a:xfrm>
            <a:off x="1295400" y="1639814"/>
            <a:ext cx="6858000" cy="42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9pPr>
          </a:lstStyle>
          <a:p>
            <a:pPr eaLnBrk="1" hangingPunct="1">
              <a:buFontTx/>
              <a:buChar char="-"/>
            </a:pPr>
            <a:r>
              <a:rPr lang="en-US" sz="3200">
                <a:sym typeface="Wingdings" pitchFamily="2" charset="2"/>
              </a:rPr>
              <a:t>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Mở phần mềm soạn thảo Word</a:t>
            </a:r>
          </a:p>
          <a:p>
            <a:pPr eaLnBrk="1" hangingPunct="1">
              <a:buFontTx/>
              <a:buChar char="-"/>
            </a:pPr>
            <a:r>
              <a:rPr lang="en-US" sz="2400" i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Gõ kí tự bằng 10 ngón tay; gõ chữ tiếng Việt; chọn phông chữ, cỡ chữ, kiểu chữ</a:t>
            </a:r>
          </a:p>
          <a:p>
            <a:pPr eaLnBrk="1" hangingPunct="1">
              <a:buFontTx/>
              <a:buChar char="-"/>
            </a:pPr>
            <a:r>
              <a:rPr lang="en-US" sz="24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Lưu văn bản vào máy; mở tệp văn bản đã có sẵn trên máy</a:t>
            </a:r>
          </a:p>
          <a:p>
            <a:pPr eaLnBrk="1" hangingPunct="1">
              <a:buFontTx/>
              <a:buChar char="-"/>
            </a:pPr>
            <a:r>
              <a:rPr lang="en-US" sz="24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Chèn hình/tranh ảnh; chèn và điều chỉnh bảng; di chuyển tranh/ ảnh, một đoạn văn bản/bảng; sao chép, cắt, dán, xóa một đoạn văn bản hay tranh ảnh trong văn bản</a:t>
            </a:r>
          </a:p>
          <a:p>
            <a:pPr eaLnBrk="1" hangingPunct="1">
              <a:buFontTx/>
              <a:buChar char="-"/>
            </a:pPr>
            <a:r>
              <a:rPr lang="en-US" sz="24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Trình bày một đoạn văn bản</a:t>
            </a:r>
          </a:p>
          <a:p>
            <a:pPr eaLnBrk="1" hangingPunct="1">
              <a:buFontTx/>
              <a:buChar char="-"/>
            </a:pPr>
            <a:r>
              <a:rPr lang="en-US" sz="24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Trình bày trang văn bản; in văn bản ra giấy.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11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AutoShape 2">
            <a:hlinkClick r:id="" action="ppaction://hlinkshowjump?jump=nextslide" highlightClick="1">
              <a:snd r:embed="rId3" name="Qua trang.wav"/>
            </a:hlinkClick>
          </p:cNvPr>
          <p:cNvSpPr>
            <a:spLocks noChangeArrowheads="1"/>
          </p:cNvSpPr>
          <p:nvPr/>
        </p:nvSpPr>
        <p:spPr bwMode="auto">
          <a:xfrm>
            <a:off x="2114940" y="3724232"/>
            <a:ext cx="1023177" cy="1145479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66"/>
              </a:gs>
              <a:gs pos="100000">
                <a:srgbClr val="CC3300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4400" b="1" dirty="0">
                <a:solidFill>
                  <a:srgbClr val="800000"/>
                </a:solidFill>
                <a:latin typeface="VNI-Bodon-Poster" pitchFamily="2" charset="0"/>
              </a:rPr>
              <a:t>1</a:t>
            </a:r>
          </a:p>
        </p:txBody>
      </p:sp>
      <p:sp>
        <p:nvSpPr>
          <p:cNvPr id="111620" name="AutoShape 4">
            <a:hlinkClick r:id="rId4" action="ppaction://hlinksldjump" highlightClick="1">
              <a:snd r:embed="rId3" name="Qua trang.wav"/>
            </a:hlinkClick>
          </p:cNvPr>
          <p:cNvSpPr>
            <a:spLocks noChangeArrowheads="1"/>
          </p:cNvSpPr>
          <p:nvPr/>
        </p:nvSpPr>
        <p:spPr bwMode="auto">
          <a:xfrm>
            <a:off x="3138117" y="3736757"/>
            <a:ext cx="1034224" cy="1120427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66"/>
              </a:gs>
              <a:gs pos="100000">
                <a:srgbClr val="CC3300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4400" b="1" dirty="0">
                <a:solidFill>
                  <a:srgbClr val="800000"/>
                </a:solidFill>
                <a:latin typeface="VNI-Bodon-Poster" pitchFamily="2" charset="0"/>
              </a:rPr>
              <a:t>2</a:t>
            </a:r>
          </a:p>
        </p:txBody>
      </p:sp>
      <p:sp>
        <p:nvSpPr>
          <p:cNvPr id="17412" name="AutoShape 6"/>
          <p:cNvSpPr>
            <a:spLocks noChangeArrowheads="1"/>
          </p:cNvSpPr>
          <p:nvPr/>
        </p:nvSpPr>
        <p:spPr bwMode="auto">
          <a:xfrm>
            <a:off x="134938" y="69850"/>
            <a:ext cx="9009062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17413" name="AutoShape 7"/>
          <p:cNvSpPr>
            <a:spLocks noChangeArrowheads="1"/>
          </p:cNvSpPr>
          <p:nvPr/>
        </p:nvSpPr>
        <p:spPr bwMode="auto">
          <a:xfrm>
            <a:off x="134938" y="69850"/>
            <a:ext cx="9009062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17414" name="AutoShape 11"/>
          <p:cNvSpPr>
            <a:spLocks noChangeArrowheads="1"/>
          </p:cNvSpPr>
          <p:nvPr/>
        </p:nvSpPr>
        <p:spPr bwMode="auto">
          <a:xfrm>
            <a:off x="287338" y="222250"/>
            <a:ext cx="8856662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pic>
        <p:nvPicPr>
          <p:cNvPr id="17415" name="Picture 12" descr="smalborg[1]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463550"/>
            <a:ext cx="86899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631" name="WordArt 15">
            <a:hlinkClick r:id="rId7" action="ppaction://hlinkpres?slideindex=20&amp;slidetitle=Slide 20"/>
          </p:cNvPr>
          <p:cNvSpPr>
            <a:spLocks noChangeArrowheads="1" noChangeShapeType="1" noTextEdit="1"/>
          </p:cNvSpPr>
          <p:nvPr/>
        </p:nvSpPr>
        <p:spPr bwMode="auto">
          <a:xfrm>
            <a:off x="1371600" y="914400"/>
            <a:ext cx="70993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b="1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TRÒ CHƠI : AI NHANH AI ĐÚNG</a:t>
            </a:r>
            <a:endParaRPr lang="en-US" sz="3600" b="1" kern="10">
              <a:ln w="12700">
                <a:solidFill>
                  <a:srgbClr val="0000FF"/>
                </a:solidFill>
                <a:round/>
                <a:headEnd/>
                <a:tailEnd/>
              </a:ln>
              <a:solidFill>
                <a:schemeClr val="bg1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7417" name="Picture 19" descr="photo-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8077200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8" name="Picture 20" descr="photo-1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152400"/>
            <a:ext cx="609600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9" name="Picture 21" descr="photo-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4495800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0" name="Picture 22" descr="photo-1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28600"/>
            <a:ext cx="703263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1" name="Picture 23" descr="photo-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6167438"/>
            <a:ext cx="4648200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2" name="Picture 24" descr="photo-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6167438"/>
            <a:ext cx="4495800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1647" name="VUIDEHOC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708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24" name="TextBox 1"/>
          <p:cNvSpPr txBox="1">
            <a:spLocks noChangeArrowheads="1"/>
          </p:cNvSpPr>
          <p:nvPr/>
        </p:nvSpPr>
        <p:spPr bwMode="auto">
          <a:xfrm>
            <a:off x="1524000" y="2209800"/>
            <a:ext cx="25971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</a:rPr>
              <a:t>Câu hỏi:</a:t>
            </a:r>
          </a:p>
        </p:txBody>
      </p:sp>
      <p:sp>
        <p:nvSpPr>
          <p:cNvPr id="17" name="AutoShape 4">
            <a:hlinkClick r:id="rId11" action="ppaction://hlinksldjump" highlightClick="1">
              <a:snd r:embed="rId3" name="Qua trang.wav"/>
            </a:hlinkClick>
          </p:cNvPr>
          <p:cNvSpPr>
            <a:spLocks noChangeArrowheads="1"/>
          </p:cNvSpPr>
          <p:nvPr/>
        </p:nvSpPr>
        <p:spPr bwMode="auto">
          <a:xfrm>
            <a:off x="4178604" y="3760395"/>
            <a:ext cx="1009650" cy="107315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66"/>
              </a:gs>
              <a:gs pos="100000">
                <a:srgbClr val="CC3300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4400" b="1" dirty="0" smtClean="0">
                <a:solidFill>
                  <a:srgbClr val="800000"/>
                </a:solidFill>
                <a:latin typeface="VNI-Bodon-Poster" pitchFamily="2" charset="0"/>
              </a:rPr>
              <a:t>3</a:t>
            </a:r>
            <a:endParaRPr lang="en-US" altLang="en-US" sz="4400" b="1" dirty="0">
              <a:solidFill>
                <a:srgbClr val="800000"/>
              </a:solidFill>
              <a:latin typeface="VNI-Bodon-Poster" pitchFamily="2" charset="0"/>
            </a:endParaRPr>
          </a:p>
        </p:txBody>
      </p:sp>
      <p:sp>
        <p:nvSpPr>
          <p:cNvPr id="18" name="AutoShape 4">
            <a:hlinkClick r:id="rId12" action="ppaction://hlinksldjump" highlightClick="1">
              <a:snd r:embed="rId3" name="Qua trang.wav"/>
            </a:hlinkClick>
          </p:cNvPr>
          <p:cNvSpPr>
            <a:spLocks noChangeArrowheads="1"/>
          </p:cNvSpPr>
          <p:nvPr/>
        </p:nvSpPr>
        <p:spPr bwMode="auto">
          <a:xfrm>
            <a:off x="5212393" y="3760395"/>
            <a:ext cx="1009650" cy="107315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66"/>
              </a:gs>
              <a:gs pos="100000">
                <a:srgbClr val="CC3300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4400" b="1" dirty="0">
                <a:solidFill>
                  <a:srgbClr val="800000"/>
                </a:solidFill>
                <a:latin typeface="VNI-Bodon-Poster" pitchFamily="2" charset="0"/>
              </a:rPr>
              <a:t>4</a:t>
            </a:r>
          </a:p>
        </p:txBody>
      </p:sp>
      <p:sp>
        <p:nvSpPr>
          <p:cNvPr id="19" name="AutoShape 4">
            <a:hlinkClick r:id="rId13" action="ppaction://hlinksldjump" highlightClick="1">
              <a:snd r:embed="rId3" name="Qua trang.wav"/>
            </a:hlinkClick>
          </p:cNvPr>
          <p:cNvSpPr>
            <a:spLocks noChangeArrowheads="1"/>
          </p:cNvSpPr>
          <p:nvPr/>
        </p:nvSpPr>
        <p:spPr bwMode="auto">
          <a:xfrm>
            <a:off x="6229350" y="3760395"/>
            <a:ext cx="1009650" cy="107315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66"/>
              </a:gs>
              <a:gs pos="100000">
                <a:srgbClr val="CC3300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4400" b="1" dirty="0" smtClean="0">
                <a:solidFill>
                  <a:srgbClr val="800000"/>
                </a:solidFill>
                <a:latin typeface="VNI-Bodon-Poster" pitchFamily="2" charset="0"/>
              </a:rPr>
              <a:t>5</a:t>
            </a:r>
            <a:endParaRPr lang="en-US" altLang="en-US" sz="4400" b="1" dirty="0">
              <a:solidFill>
                <a:srgbClr val="800000"/>
              </a:solidFill>
              <a:latin typeface="VNI-Bodon-Poste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03216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repeatCount="indefinite" fill="remove" grpId="0" nodeType="with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mediacall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1140" fill="hold"/>
                                        <p:tgtEl>
                                          <p:spTgt spid="11164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116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1116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61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116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 nodeType="clickPar">
                      <p:stCondLst>
                        <p:cond delay="0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116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620"/>
                  </p:tgtEl>
                </p:cond>
              </p:nextCondLst>
            </p:seq>
            <p:audio>
              <p:cMediaNode>
                <p:cTn id="2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1647"/>
                </p:tgtEl>
              </p:cMediaNode>
            </p:audio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111618" grpId="0" animBg="1"/>
      <p:bldP spid="111620" grpId="0" animBg="1"/>
      <p:bldP spid="111631" grpId="0" animBg="1"/>
      <p:bldP spid="17" grpId="0" animBg="1"/>
      <p:bldP spid="18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Group 3"/>
          <p:cNvGrpSpPr>
            <a:grpSpLocks/>
          </p:cNvGrpSpPr>
          <p:nvPr/>
        </p:nvGrpSpPr>
        <p:grpSpPr bwMode="auto">
          <a:xfrm>
            <a:off x="590550" y="4404679"/>
            <a:ext cx="7277100" cy="709612"/>
            <a:chOff x="144" y="1892"/>
            <a:chExt cx="4751" cy="447"/>
          </a:xfrm>
        </p:grpSpPr>
        <p:sp>
          <p:nvSpPr>
            <p:cNvPr id="38943" name="Rectangle 4" descr="Water droplets"/>
            <p:cNvSpPr>
              <a:spLocks noChangeArrowheads="1"/>
            </p:cNvSpPr>
            <p:nvPr/>
          </p:nvSpPr>
          <p:spPr bwMode="auto">
            <a:xfrm>
              <a:off x="4513" y="1993"/>
              <a:ext cx="121" cy="233"/>
            </a:xfrm>
            <a:prstGeom prst="rect">
              <a:avLst/>
            </a:prstGeom>
            <a:blipFill dpi="0" rotWithShape="1">
              <a:blip r:embed="rId5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8944" name="AutoShape 5" descr="Water droplets"/>
            <p:cNvSpPr>
              <a:spLocks noChangeArrowheads="1"/>
            </p:cNvSpPr>
            <p:nvPr/>
          </p:nvSpPr>
          <p:spPr bwMode="auto">
            <a:xfrm>
              <a:off x="144" y="1892"/>
              <a:ext cx="4751" cy="447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</a:rPr>
                <a:t>C. 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Paint</a:t>
              </a:r>
              <a:endParaRPr lang="en-US" sz="36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38916" name="Text Box 12"/>
          <p:cNvSpPr txBox="1">
            <a:spLocks noChangeArrowheads="1"/>
          </p:cNvSpPr>
          <p:nvPr/>
        </p:nvSpPr>
        <p:spPr bwMode="auto">
          <a:xfrm>
            <a:off x="1066800" y="1157289"/>
            <a:ext cx="5410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FF0000"/>
              </a:solidFill>
              <a:latin typeface=".VnTimeH" pitchFamily="34" charset="0"/>
              <a:cs typeface="Arial" pitchFamily="34" charset="0"/>
            </a:endParaRPr>
          </a:p>
        </p:txBody>
      </p:sp>
      <p:pic>
        <p:nvPicPr>
          <p:cNvPr id="38917" name="Picture 13" descr="bell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2139">
            <a:off x="420291" y="-114300"/>
            <a:ext cx="1147763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3124200" y="6216650"/>
            <a:ext cx="2286000" cy="533400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5000" b="1">
                <a:solidFill>
                  <a:srgbClr val="FF3300"/>
                </a:solidFill>
                <a:latin typeface=".VnTime" pitchFamily="34" charset="0"/>
              </a:rPr>
              <a:t>HÕt giê</a:t>
            </a:r>
          </a:p>
        </p:txBody>
      </p:sp>
      <p:grpSp>
        <p:nvGrpSpPr>
          <p:cNvPr id="3089" name="Group 17"/>
          <p:cNvGrpSpPr>
            <a:grpSpLocks/>
          </p:cNvGrpSpPr>
          <p:nvPr/>
        </p:nvGrpSpPr>
        <p:grpSpPr bwMode="auto">
          <a:xfrm>
            <a:off x="304410" y="1207403"/>
            <a:ext cx="8055769" cy="2145220"/>
            <a:chOff x="129" y="212"/>
            <a:chExt cx="4918" cy="3083"/>
          </a:xfrm>
        </p:grpSpPr>
        <p:sp>
          <p:nvSpPr>
            <p:cNvPr id="38941" name="Rectangle 18" descr="Parchment"/>
            <p:cNvSpPr>
              <a:spLocks noChangeArrowheads="1"/>
            </p:cNvSpPr>
            <p:nvPr/>
          </p:nvSpPr>
          <p:spPr bwMode="auto">
            <a:xfrm>
              <a:off x="4569" y="1147"/>
              <a:ext cx="113" cy="404"/>
            </a:xfrm>
            <a:prstGeom prst="rect">
              <a:avLst/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8942" name="AutoShape 19" descr="Parchment"/>
            <p:cNvSpPr>
              <a:spLocks noChangeArrowheads="1"/>
            </p:cNvSpPr>
            <p:nvPr/>
          </p:nvSpPr>
          <p:spPr bwMode="auto">
            <a:xfrm>
              <a:off x="129" y="212"/>
              <a:ext cx="4918" cy="3083"/>
            </a:xfrm>
            <a:prstGeom prst="roundRect">
              <a:avLst>
                <a:gd name="adj" fmla="val 16667"/>
              </a:avLst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4000" b="1" dirty="0">
                  <a:solidFill>
                    <a:srgbClr val="FF0000"/>
                  </a:solidFill>
                </a:rPr>
                <a:t>1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.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Em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hãy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cho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biết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tên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phần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mềm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sử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dụng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trong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bài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? </a:t>
              </a:r>
              <a:endParaRPr lang="en-US" sz="4000" b="1" dirty="0">
                <a:solidFill>
                  <a:srgbClr val="0000FF"/>
                </a:solidFill>
              </a:endParaRPr>
            </a:p>
            <a:p>
              <a:endParaRPr lang="en-US" sz="4000" b="1" dirty="0"/>
            </a:p>
          </p:txBody>
        </p:sp>
      </p:grpSp>
      <p:sp>
        <p:nvSpPr>
          <p:cNvPr id="38940" name="AutoShape 22" descr="Water droplets"/>
          <p:cNvSpPr>
            <a:spLocks noChangeArrowheads="1"/>
          </p:cNvSpPr>
          <p:nvPr/>
        </p:nvSpPr>
        <p:spPr bwMode="auto">
          <a:xfrm>
            <a:off x="550307" y="2950991"/>
            <a:ext cx="7317343" cy="715089"/>
          </a:xfrm>
          <a:prstGeom prst="roundRect">
            <a:avLst>
              <a:gd name="adj" fmla="val 16667"/>
            </a:avLst>
          </a:prstGeom>
          <a:blipFill dpi="0" rotWithShape="1">
            <a:blip r:embed="rId5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342900" indent="-342900"/>
            <a:r>
              <a:rPr lang="vi-VN" sz="3600" b="1" dirty="0">
                <a:solidFill>
                  <a:srgbClr val="FF0000"/>
                </a:solidFill>
              </a:rPr>
              <a:t>A</a:t>
            </a:r>
            <a:r>
              <a:rPr lang="vi-VN" sz="3600" b="1" dirty="0" smtClean="0">
                <a:solidFill>
                  <a:srgbClr val="FF0000"/>
                </a:solidFill>
              </a:rPr>
              <a:t>.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Soạn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thảo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văn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bản</a:t>
            </a:r>
            <a:r>
              <a:rPr lang="en-US" sz="3600" b="1" dirty="0" smtClean="0">
                <a:solidFill>
                  <a:srgbClr val="FF0000"/>
                </a:solidFill>
              </a:rPr>
              <a:t> word</a:t>
            </a:r>
            <a:endParaRPr lang="en-US" sz="3600" b="1" dirty="0">
              <a:solidFill>
                <a:srgbClr val="FF0000"/>
              </a:solidFill>
            </a:endParaRPr>
          </a:p>
        </p:txBody>
      </p:sp>
      <p:grpSp>
        <p:nvGrpSpPr>
          <p:cNvPr id="3095" name="Group 23"/>
          <p:cNvGrpSpPr>
            <a:grpSpLocks/>
          </p:cNvGrpSpPr>
          <p:nvPr/>
        </p:nvGrpSpPr>
        <p:grpSpPr bwMode="auto">
          <a:xfrm>
            <a:off x="565547" y="3666080"/>
            <a:ext cx="7250906" cy="709613"/>
            <a:chOff x="148" y="1938"/>
            <a:chExt cx="4742" cy="353"/>
          </a:xfrm>
        </p:grpSpPr>
        <p:sp>
          <p:nvSpPr>
            <p:cNvPr id="38937" name="Rectangle 24" descr="Water droplets"/>
            <p:cNvSpPr>
              <a:spLocks noChangeArrowheads="1"/>
            </p:cNvSpPr>
            <p:nvPr/>
          </p:nvSpPr>
          <p:spPr bwMode="auto">
            <a:xfrm>
              <a:off x="4513" y="2018"/>
              <a:ext cx="121" cy="184"/>
            </a:xfrm>
            <a:prstGeom prst="rect">
              <a:avLst/>
            </a:prstGeom>
            <a:blipFill dpi="0" rotWithShape="1">
              <a:blip r:embed="rId5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8938" name="AutoShape 25" descr="Water droplets"/>
            <p:cNvSpPr>
              <a:spLocks noChangeArrowheads="1"/>
            </p:cNvSpPr>
            <p:nvPr/>
          </p:nvSpPr>
          <p:spPr bwMode="auto">
            <a:xfrm>
              <a:off x="148" y="1938"/>
              <a:ext cx="4742" cy="353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342900" indent="-342900"/>
              <a:r>
                <a:rPr lang="en-US" sz="3600" b="1" dirty="0">
                  <a:solidFill>
                    <a:srgbClr val="FF0000"/>
                  </a:solidFill>
                </a:rPr>
                <a:t>B. </a:t>
              </a:r>
              <a:r>
                <a:rPr lang="en-US" sz="3600" b="1" dirty="0" err="1">
                  <a:solidFill>
                    <a:srgbClr val="FF0000"/>
                  </a:solidFill>
                </a:rPr>
                <a:t>Diệt</a:t>
              </a:r>
              <a:r>
                <a:rPr lang="en-US" sz="3600" b="1" dirty="0">
                  <a:solidFill>
                    <a:srgbClr val="FF0000"/>
                  </a:solidFill>
                </a:rPr>
                <a:t> virus</a:t>
              </a:r>
            </a:p>
          </p:txBody>
        </p:sp>
      </p:grpSp>
      <p:grpSp>
        <p:nvGrpSpPr>
          <p:cNvPr id="3098" name="Group 26"/>
          <p:cNvGrpSpPr>
            <a:grpSpLocks/>
          </p:cNvGrpSpPr>
          <p:nvPr/>
        </p:nvGrpSpPr>
        <p:grpSpPr bwMode="auto">
          <a:xfrm>
            <a:off x="600076" y="5200651"/>
            <a:ext cx="7269956" cy="777875"/>
            <a:chOff x="142" y="1871"/>
            <a:chExt cx="4757" cy="490"/>
          </a:xfrm>
        </p:grpSpPr>
        <p:sp>
          <p:nvSpPr>
            <p:cNvPr id="38935" name="Rectangle 27"/>
            <p:cNvSpPr>
              <a:spLocks noChangeArrowheads="1"/>
            </p:cNvSpPr>
            <p:nvPr/>
          </p:nvSpPr>
          <p:spPr bwMode="auto">
            <a:xfrm>
              <a:off x="4513" y="1993"/>
              <a:ext cx="121" cy="233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8936" name="AutoShape 28"/>
            <p:cNvSpPr>
              <a:spLocks noChangeArrowheads="1"/>
            </p:cNvSpPr>
            <p:nvPr/>
          </p:nvSpPr>
          <p:spPr bwMode="auto">
            <a:xfrm>
              <a:off x="142" y="1871"/>
              <a:ext cx="4757" cy="490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4000" b="1">
                  <a:solidFill>
                    <a:srgbClr val="FF0000"/>
                  </a:solidFill>
                </a:rPr>
                <a:t>Đáp án: A </a:t>
              </a:r>
            </a:p>
          </p:txBody>
        </p:sp>
      </p:grpSp>
      <p:sp>
        <p:nvSpPr>
          <p:cNvPr id="38924" name="Oval 30"/>
          <p:cNvSpPr>
            <a:spLocks noChangeArrowheads="1"/>
          </p:cNvSpPr>
          <p:nvPr/>
        </p:nvSpPr>
        <p:spPr bwMode="auto">
          <a:xfrm>
            <a:off x="8077200" y="979974"/>
            <a:ext cx="1187053" cy="1152525"/>
          </a:xfrm>
          <a:prstGeom prst="ellipse">
            <a:avLst/>
          </a:prstGeom>
          <a:gradFill rotWithShape="1">
            <a:gsLst>
              <a:gs pos="0">
                <a:srgbClr val="66FF33"/>
              </a:gs>
              <a:gs pos="100000">
                <a:srgbClr val="2F7618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Oval 6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9</a:t>
            </a:r>
          </a:p>
        </p:txBody>
      </p:sp>
      <p:sp>
        <p:nvSpPr>
          <p:cNvPr id="38" name="Oval 7"/>
          <p:cNvSpPr>
            <a:spLocks noChangeArrowheads="1"/>
          </p:cNvSpPr>
          <p:nvPr/>
        </p:nvSpPr>
        <p:spPr bwMode="auto">
          <a:xfrm>
            <a:off x="35814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8</a:t>
            </a:r>
          </a:p>
        </p:txBody>
      </p:sp>
      <p:sp>
        <p:nvSpPr>
          <p:cNvPr id="39" name="Oval 8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5</a:t>
            </a:r>
          </a:p>
        </p:txBody>
      </p:sp>
      <p:sp>
        <p:nvSpPr>
          <p:cNvPr id="40" name="Oval 9"/>
          <p:cNvSpPr>
            <a:spLocks noChangeArrowheads="1"/>
          </p:cNvSpPr>
          <p:nvPr/>
        </p:nvSpPr>
        <p:spPr bwMode="auto">
          <a:xfrm>
            <a:off x="36576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4</a:t>
            </a:r>
          </a:p>
        </p:txBody>
      </p:sp>
      <p:sp>
        <p:nvSpPr>
          <p:cNvPr id="41" name="Oval 10"/>
          <p:cNvSpPr>
            <a:spLocks noChangeArrowheads="1"/>
          </p:cNvSpPr>
          <p:nvPr/>
        </p:nvSpPr>
        <p:spPr bwMode="auto">
          <a:xfrm>
            <a:off x="3733800" y="6096000"/>
            <a:ext cx="1066800" cy="5334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3</a:t>
            </a: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>
            <a:off x="36576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2</a:t>
            </a:r>
          </a:p>
        </p:txBody>
      </p:sp>
      <p:sp>
        <p:nvSpPr>
          <p:cNvPr id="43" name="Oval 15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7</a:t>
            </a:r>
          </a:p>
        </p:txBody>
      </p:sp>
      <p:sp>
        <p:nvSpPr>
          <p:cNvPr id="44" name="Oval 16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6</a:t>
            </a:r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3657600" y="6087368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10</a:t>
            </a:r>
          </a:p>
        </p:txBody>
      </p:sp>
      <p:sp>
        <p:nvSpPr>
          <p:cNvPr id="46" name="Oval 35"/>
          <p:cNvSpPr>
            <a:spLocks noChangeArrowheads="1"/>
          </p:cNvSpPr>
          <p:nvPr/>
        </p:nvSpPr>
        <p:spPr bwMode="auto">
          <a:xfrm>
            <a:off x="3657600" y="6087368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765306132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8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000"/>
                            </p:stCondLst>
                            <p:childTnLst>
                              <p:par>
                                <p:cTn id="4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9000"/>
                            </p:stCondLst>
                            <p:childTnLst>
                              <p:par>
                                <p:cTn id="4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animBg="1"/>
      <p:bldP spid="38940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12"/>
          <p:cNvSpPr txBox="1">
            <a:spLocks noChangeArrowheads="1"/>
          </p:cNvSpPr>
          <p:nvPr/>
        </p:nvSpPr>
        <p:spPr bwMode="auto">
          <a:xfrm>
            <a:off x="1066800" y="1157289"/>
            <a:ext cx="5410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FF0000"/>
              </a:solidFill>
              <a:latin typeface=".VnTimeH" pitchFamily="34" charset="0"/>
              <a:cs typeface="Arial" pitchFamily="34" charset="0"/>
            </a:endParaRPr>
          </a:p>
        </p:txBody>
      </p:sp>
      <p:pic>
        <p:nvPicPr>
          <p:cNvPr id="39940" name="Picture 13" descr="bell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2139">
            <a:off x="420291" y="-114300"/>
            <a:ext cx="1147763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3124200" y="6216650"/>
            <a:ext cx="2286000" cy="533400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5000" b="1">
                <a:solidFill>
                  <a:srgbClr val="FF3300"/>
                </a:solidFill>
                <a:latin typeface=".VnTime" pitchFamily="34" charset="0"/>
              </a:rPr>
              <a:t>HÕt giê</a:t>
            </a:r>
          </a:p>
        </p:txBody>
      </p:sp>
      <p:grpSp>
        <p:nvGrpSpPr>
          <p:cNvPr id="3089" name="Group 17"/>
          <p:cNvGrpSpPr>
            <a:grpSpLocks/>
          </p:cNvGrpSpPr>
          <p:nvPr/>
        </p:nvGrpSpPr>
        <p:grpSpPr bwMode="auto">
          <a:xfrm>
            <a:off x="239315" y="862505"/>
            <a:ext cx="8799910" cy="1464285"/>
            <a:chOff x="66" y="788"/>
            <a:chExt cx="4918" cy="1151"/>
          </a:xfrm>
        </p:grpSpPr>
        <p:sp>
          <p:nvSpPr>
            <p:cNvPr id="39965" name="Rectangle 18" descr="Parchment"/>
            <p:cNvSpPr>
              <a:spLocks noChangeArrowheads="1"/>
            </p:cNvSpPr>
            <p:nvPr/>
          </p:nvSpPr>
          <p:spPr bwMode="auto">
            <a:xfrm>
              <a:off x="4569" y="1147"/>
              <a:ext cx="113" cy="404"/>
            </a:xfrm>
            <a:prstGeom prst="rect">
              <a:avLst/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9966" name="AutoShape 19" descr="Parchment"/>
            <p:cNvSpPr>
              <a:spLocks noChangeArrowheads="1"/>
            </p:cNvSpPr>
            <p:nvPr/>
          </p:nvSpPr>
          <p:spPr bwMode="auto">
            <a:xfrm>
              <a:off x="66" y="788"/>
              <a:ext cx="4918" cy="1151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4000" b="1" dirty="0">
                  <a:solidFill>
                    <a:srgbClr val="FF0000"/>
                  </a:solidFill>
                </a:rPr>
                <a:t>2.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Biểu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err="1" smtClean="0">
                  <a:solidFill>
                    <a:srgbClr val="FF0000"/>
                  </a:solidFill>
                </a:rPr>
                <a:t>tượng</a:t>
              </a:r>
              <a:r>
                <a:rPr lang="en-US" sz="4000" b="1" smtClean="0">
                  <a:solidFill>
                    <a:srgbClr val="FF0000"/>
                  </a:solidFill>
                </a:rPr>
                <a:t> sau có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chức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năng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gì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?</a:t>
              </a:r>
              <a:endParaRPr lang="en-US" sz="4000" b="1" dirty="0">
                <a:solidFill>
                  <a:srgbClr val="0000FF"/>
                </a:solidFill>
              </a:endParaRPr>
            </a:p>
            <a:p>
              <a:endParaRPr lang="en-US" sz="4000" b="1" dirty="0"/>
            </a:p>
          </p:txBody>
        </p:sp>
      </p:grpSp>
      <p:grpSp>
        <p:nvGrpSpPr>
          <p:cNvPr id="3092" name="Group 20"/>
          <p:cNvGrpSpPr>
            <a:grpSpLocks/>
          </p:cNvGrpSpPr>
          <p:nvPr/>
        </p:nvGrpSpPr>
        <p:grpSpPr bwMode="auto">
          <a:xfrm>
            <a:off x="533400" y="2743201"/>
            <a:ext cx="7416404" cy="709613"/>
            <a:chOff x="144" y="1892"/>
            <a:chExt cx="4753" cy="447"/>
          </a:xfrm>
        </p:grpSpPr>
        <p:sp>
          <p:nvSpPr>
            <p:cNvPr id="39963" name="Rectangle 21" descr="Water droplets"/>
            <p:cNvSpPr>
              <a:spLocks noChangeArrowheads="1"/>
            </p:cNvSpPr>
            <p:nvPr/>
          </p:nvSpPr>
          <p:spPr bwMode="auto">
            <a:xfrm>
              <a:off x="4513" y="1993"/>
              <a:ext cx="118" cy="233"/>
            </a:xfrm>
            <a:prstGeom prst="rect">
              <a:avLst/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9964" name="AutoShape 22" descr="Water droplets"/>
            <p:cNvSpPr>
              <a:spLocks noChangeArrowheads="1"/>
            </p:cNvSpPr>
            <p:nvPr/>
          </p:nvSpPr>
          <p:spPr bwMode="auto">
            <a:xfrm>
              <a:off x="144" y="1892"/>
              <a:ext cx="4753" cy="447"/>
            </a:xfrm>
            <a:prstGeom prst="roundRect">
              <a:avLst>
                <a:gd name="adj" fmla="val 16667"/>
              </a:avLst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342900" indent="-342900"/>
              <a:r>
                <a:rPr lang="vi-VN" sz="3600" b="1" dirty="0">
                  <a:solidFill>
                    <a:srgbClr val="FF0000"/>
                  </a:solidFill>
                </a:rPr>
                <a:t>A.</a:t>
              </a:r>
              <a:r>
                <a:rPr lang="en-US" sz="3600" b="1" dirty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Thay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đổi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hướng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giấy</a:t>
              </a:r>
              <a:endParaRPr lang="en-US" sz="3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095" name="Group 23"/>
          <p:cNvGrpSpPr>
            <a:grpSpLocks/>
          </p:cNvGrpSpPr>
          <p:nvPr/>
        </p:nvGrpSpPr>
        <p:grpSpPr bwMode="auto">
          <a:xfrm>
            <a:off x="533401" y="3581400"/>
            <a:ext cx="7250906" cy="709613"/>
            <a:chOff x="148" y="1938"/>
            <a:chExt cx="4742" cy="353"/>
          </a:xfrm>
        </p:grpSpPr>
        <p:sp>
          <p:nvSpPr>
            <p:cNvPr id="39961" name="Rectangle 24" descr="Water droplets"/>
            <p:cNvSpPr>
              <a:spLocks noChangeArrowheads="1"/>
            </p:cNvSpPr>
            <p:nvPr/>
          </p:nvSpPr>
          <p:spPr bwMode="auto">
            <a:xfrm>
              <a:off x="4513" y="2018"/>
              <a:ext cx="121" cy="184"/>
            </a:xfrm>
            <a:prstGeom prst="rect">
              <a:avLst/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9962" name="AutoShape 25" descr="Water droplets"/>
            <p:cNvSpPr>
              <a:spLocks noChangeArrowheads="1"/>
            </p:cNvSpPr>
            <p:nvPr/>
          </p:nvSpPr>
          <p:spPr bwMode="auto">
            <a:xfrm>
              <a:off x="148" y="1938"/>
              <a:ext cx="4742" cy="353"/>
            </a:xfrm>
            <a:prstGeom prst="roundRect">
              <a:avLst>
                <a:gd name="adj" fmla="val 16667"/>
              </a:avLst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342900" indent="-342900"/>
              <a:r>
                <a:rPr lang="en-US" sz="3600" b="1" dirty="0">
                  <a:solidFill>
                    <a:srgbClr val="FF0000"/>
                  </a:solidFill>
                </a:rPr>
                <a:t>B.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Thay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đổi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màu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nền</a:t>
              </a:r>
              <a:endParaRPr lang="en-US" sz="3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098" name="Group 26"/>
          <p:cNvGrpSpPr>
            <a:grpSpLocks/>
          </p:cNvGrpSpPr>
          <p:nvPr/>
        </p:nvGrpSpPr>
        <p:grpSpPr bwMode="auto">
          <a:xfrm>
            <a:off x="600076" y="5280026"/>
            <a:ext cx="7269956" cy="777875"/>
            <a:chOff x="142" y="1871"/>
            <a:chExt cx="4757" cy="490"/>
          </a:xfrm>
        </p:grpSpPr>
        <p:sp>
          <p:nvSpPr>
            <p:cNvPr id="39959" name="Rectangle 27"/>
            <p:cNvSpPr>
              <a:spLocks noChangeArrowheads="1"/>
            </p:cNvSpPr>
            <p:nvPr/>
          </p:nvSpPr>
          <p:spPr bwMode="auto">
            <a:xfrm>
              <a:off x="4513" y="1993"/>
              <a:ext cx="121" cy="233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9960" name="AutoShape 28"/>
            <p:cNvSpPr>
              <a:spLocks noChangeArrowheads="1"/>
            </p:cNvSpPr>
            <p:nvPr/>
          </p:nvSpPr>
          <p:spPr bwMode="auto">
            <a:xfrm>
              <a:off x="142" y="1871"/>
              <a:ext cx="4757" cy="490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4000" b="1">
                  <a:solidFill>
                    <a:srgbClr val="FF0000"/>
                  </a:solidFill>
                </a:rPr>
                <a:t>Đáp án: C</a:t>
              </a:r>
            </a:p>
          </p:txBody>
        </p:sp>
      </p:grpSp>
      <p:sp>
        <p:nvSpPr>
          <p:cNvPr id="39947" name="Oval 30"/>
          <p:cNvSpPr>
            <a:spLocks noChangeArrowheads="1"/>
          </p:cNvSpPr>
          <p:nvPr/>
        </p:nvSpPr>
        <p:spPr bwMode="auto">
          <a:xfrm>
            <a:off x="7956948" y="1"/>
            <a:ext cx="1187053" cy="1152525"/>
          </a:xfrm>
          <a:prstGeom prst="ellipse">
            <a:avLst/>
          </a:prstGeom>
          <a:gradFill rotWithShape="1">
            <a:gsLst>
              <a:gs pos="0">
                <a:srgbClr val="66FF33"/>
              </a:gs>
              <a:gs pos="100000">
                <a:srgbClr val="2F7618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Oval 6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9</a:t>
            </a:r>
          </a:p>
        </p:txBody>
      </p:sp>
      <p:sp>
        <p:nvSpPr>
          <p:cNvPr id="38" name="Oval 7"/>
          <p:cNvSpPr>
            <a:spLocks noChangeArrowheads="1"/>
          </p:cNvSpPr>
          <p:nvPr/>
        </p:nvSpPr>
        <p:spPr bwMode="auto">
          <a:xfrm>
            <a:off x="35814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8</a:t>
            </a:r>
          </a:p>
        </p:txBody>
      </p:sp>
      <p:sp>
        <p:nvSpPr>
          <p:cNvPr id="39" name="Oval 8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5</a:t>
            </a:r>
          </a:p>
        </p:txBody>
      </p:sp>
      <p:sp>
        <p:nvSpPr>
          <p:cNvPr id="40" name="Oval 9"/>
          <p:cNvSpPr>
            <a:spLocks noChangeArrowheads="1"/>
          </p:cNvSpPr>
          <p:nvPr/>
        </p:nvSpPr>
        <p:spPr bwMode="auto">
          <a:xfrm>
            <a:off x="36576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4</a:t>
            </a:r>
          </a:p>
        </p:txBody>
      </p:sp>
      <p:sp>
        <p:nvSpPr>
          <p:cNvPr id="41" name="Oval 10"/>
          <p:cNvSpPr>
            <a:spLocks noChangeArrowheads="1"/>
          </p:cNvSpPr>
          <p:nvPr/>
        </p:nvSpPr>
        <p:spPr bwMode="auto">
          <a:xfrm>
            <a:off x="3733800" y="6096000"/>
            <a:ext cx="1066800" cy="5334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3</a:t>
            </a: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>
            <a:off x="36576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2</a:t>
            </a:r>
          </a:p>
        </p:txBody>
      </p:sp>
      <p:sp>
        <p:nvSpPr>
          <p:cNvPr id="43" name="Oval 15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7</a:t>
            </a:r>
          </a:p>
        </p:txBody>
      </p:sp>
      <p:sp>
        <p:nvSpPr>
          <p:cNvPr id="44" name="Oval 16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6</a:t>
            </a:r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3657600" y="6113463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10</a:t>
            </a:r>
          </a:p>
        </p:txBody>
      </p:sp>
      <p:sp>
        <p:nvSpPr>
          <p:cNvPr id="46" name="Oval 35"/>
          <p:cNvSpPr>
            <a:spLocks noChangeArrowheads="1"/>
          </p:cNvSpPr>
          <p:nvPr/>
        </p:nvSpPr>
        <p:spPr bwMode="auto">
          <a:xfrm>
            <a:off x="3708797" y="614045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1</a:t>
            </a:r>
          </a:p>
        </p:txBody>
      </p:sp>
      <p:sp>
        <p:nvSpPr>
          <p:cNvPr id="30" name="AutoShape 25" descr="Water droplets"/>
          <p:cNvSpPr>
            <a:spLocks noChangeArrowheads="1"/>
          </p:cNvSpPr>
          <p:nvPr/>
        </p:nvSpPr>
        <p:spPr bwMode="auto">
          <a:xfrm>
            <a:off x="533401" y="4491038"/>
            <a:ext cx="7250906" cy="709612"/>
          </a:xfrm>
          <a:prstGeom prst="roundRect">
            <a:avLst>
              <a:gd name="adj" fmla="val 16667"/>
            </a:avLst>
          </a:prstGeom>
          <a:blipFill dpi="0" rotWithShape="1">
            <a:blip r:embed="rId7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342900" indent="-342900"/>
            <a:r>
              <a:rPr lang="en-US" sz="3600" b="1" dirty="0">
                <a:solidFill>
                  <a:srgbClr val="FF0000"/>
                </a:solidFill>
              </a:rPr>
              <a:t>C. </a:t>
            </a:r>
            <a:r>
              <a:rPr lang="en-US" sz="3600" b="1" dirty="0" err="1" smtClean="0">
                <a:solidFill>
                  <a:srgbClr val="FF0000"/>
                </a:solidFill>
              </a:rPr>
              <a:t>Tạo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đường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viền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cho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văn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bản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8759" y="987405"/>
            <a:ext cx="1098008" cy="1177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884780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Group 3"/>
          <p:cNvGrpSpPr>
            <a:grpSpLocks/>
          </p:cNvGrpSpPr>
          <p:nvPr/>
        </p:nvGrpSpPr>
        <p:grpSpPr bwMode="auto">
          <a:xfrm>
            <a:off x="533400" y="4419600"/>
            <a:ext cx="7872413" cy="709613"/>
            <a:chOff x="144" y="1892"/>
            <a:chExt cx="5140" cy="447"/>
          </a:xfrm>
        </p:grpSpPr>
        <p:sp>
          <p:nvSpPr>
            <p:cNvPr id="12319" name="Rectangle 4" descr="Water droplets"/>
            <p:cNvSpPr>
              <a:spLocks noChangeArrowheads="1"/>
            </p:cNvSpPr>
            <p:nvPr/>
          </p:nvSpPr>
          <p:spPr bwMode="auto">
            <a:xfrm>
              <a:off x="4513" y="2041"/>
              <a:ext cx="771" cy="137"/>
            </a:xfrm>
            <a:prstGeom prst="rect">
              <a:avLst/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20" name="AutoShape 5" descr="Water droplets"/>
            <p:cNvSpPr>
              <a:spLocks noChangeArrowheads="1"/>
            </p:cNvSpPr>
            <p:nvPr/>
          </p:nvSpPr>
          <p:spPr bwMode="auto">
            <a:xfrm>
              <a:off x="144" y="1892"/>
              <a:ext cx="4751" cy="447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US" sz="3600" b="1" dirty="0">
                  <a:solidFill>
                    <a:srgbClr val="FF0000"/>
                  </a:solidFill>
                </a:rPr>
                <a:t>C. </a:t>
              </a:r>
            </a:p>
          </p:txBody>
        </p:sp>
      </p:grpSp>
      <p:sp>
        <p:nvSpPr>
          <p:cNvPr id="12292" name="Text Box 12"/>
          <p:cNvSpPr txBox="1">
            <a:spLocks noChangeArrowheads="1"/>
          </p:cNvSpPr>
          <p:nvPr/>
        </p:nvSpPr>
        <p:spPr bwMode="auto">
          <a:xfrm>
            <a:off x="1066800" y="1157288"/>
            <a:ext cx="5410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FF0000"/>
              </a:solidFill>
              <a:latin typeface=".VnTimeH" pitchFamily="34" charset="0"/>
            </a:endParaRPr>
          </a:p>
        </p:txBody>
      </p:sp>
      <p:pic>
        <p:nvPicPr>
          <p:cNvPr id="12293" name="Picture 13" descr="bell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2139">
            <a:off x="420688" y="-114300"/>
            <a:ext cx="1147762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3124200" y="6216650"/>
            <a:ext cx="2286000" cy="533400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5000" b="1">
                <a:solidFill>
                  <a:srgbClr val="FF3300"/>
                </a:solidFill>
                <a:latin typeface=".VnTime" pitchFamily="34" charset="0"/>
              </a:rPr>
              <a:t>HÕt giê</a:t>
            </a:r>
          </a:p>
        </p:txBody>
      </p:sp>
      <p:grpSp>
        <p:nvGrpSpPr>
          <p:cNvPr id="3089" name="Group 17"/>
          <p:cNvGrpSpPr>
            <a:grpSpLocks/>
          </p:cNvGrpSpPr>
          <p:nvPr/>
        </p:nvGrpSpPr>
        <p:grpSpPr bwMode="auto">
          <a:xfrm>
            <a:off x="62" y="1168092"/>
            <a:ext cx="8534338" cy="2145627"/>
            <a:chOff x="130" y="910"/>
            <a:chExt cx="5210" cy="2346"/>
          </a:xfrm>
        </p:grpSpPr>
        <p:sp>
          <p:nvSpPr>
            <p:cNvPr id="12317" name="Rectangle 18" descr="Parchment"/>
            <p:cNvSpPr>
              <a:spLocks noChangeArrowheads="1"/>
            </p:cNvSpPr>
            <p:nvPr/>
          </p:nvSpPr>
          <p:spPr bwMode="auto">
            <a:xfrm>
              <a:off x="4569" y="1280"/>
              <a:ext cx="771" cy="137"/>
            </a:xfrm>
            <a:prstGeom prst="rect">
              <a:avLst/>
            </a:prstGeom>
            <a:blipFill dpi="0" rotWithShape="1">
              <a:blip r:embed="rId8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18" name="AutoShape 19" descr="Parchment"/>
            <p:cNvSpPr>
              <a:spLocks noChangeArrowheads="1"/>
            </p:cNvSpPr>
            <p:nvPr/>
          </p:nvSpPr>
          <p:spPr bwMode="auto">
            <a:xfrm>
              <a:off x="130" y="910"/>
              <a:ext cx="4918" cy="2346"/>
            </a:xfrm>
            <a:prstGeom prst="roundRect">
              <a:avLst>
                <a:gd name="adj" fmla="val 16667"/>
              </a:avLst>
            </a:prstGeom>
            <a:blipFill dpi="0" rotWithShape="1">
              <a:blip r:embed="rId8" cstate="print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4000" b="1" dirty="0">
                  <a:solidFill>
                    <a:srgbClr val="FF0000"/>
                  </a:solidFill>
                </a:rPr>
                <a:t>3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.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Để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đánh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số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trang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cho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văn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bản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em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err="1" smtClean="0">
                  <a:solidFill>
                    <a:srgbClr val="FF0000"/>
                  </a:solidFill>
                </a:rPr>
                <a:t>chọn</a:t>
              </a:r>
              <a:r>
                <a:rPr lang="en-US" sz="4000" b="1" smtClean="0">
                  <a:solidFill>
                    <a:srgbClr val="FF0000"/>
                  </a:solidFill>
                </a:rPr>
                <a:t> nút lệnh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nào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?</a:t>
              </a:r>
              <a:endParaRPr lang="en-US" sz="4000" b="1" dirty="0">
                <a:solidFill>
                  <a:srgbClr val="0000FF"/>
                </a:solidFill>
              </a:endParaRPr>
            </a:p>
            <a:p>
              <a:endParaRPr lang="en-US" sz="4000" b="1" dirty="0"/>
            </a:p>
          </p:txBody>
        </p:sp>
      </p:grpSp>
      <p:grpSp>
        <p:nvGrpSpPr>
          <p:cNvPr id="3092" name="Group 20"/>
          <p:cNvGrpSpPr>
            <a:grpSpLocks/>
          </p:cNvGrpSpPr>
          <p:nvPr/>
        </p:nvGrpSpPr>
        <p:grpSpPr bwMode="auto">
          <a:xfrm>
            <a:off x="533400" y="2743200"/>
            <a:ext cx="8020050" cy="709613"/>
            <a:chOff x="144" y="1892"/>
            <a:chExt cx="5140" cy="447"/>
          </a:xfrm>
        </p:grpSpPr>
        <p:sp>
          <p:nvSpPr>
            <p:cNvPr id="12315" name="Rectangle 21" descr="Water droplets"/>
            <p:cNvSpPr>
              <a:spLocks noChangeArrowheads="1"/>
            </p:cNvSpPr>
            <p:nvPr/>
          </p:nvSpPr>
          <p:spPr bwMode="auto">
            <a:xfrm>
              <a:off x="4513" y="2041"/>
              <a:ext cx="771" cy="137"/>
            </a:xfrm>
            <a:prstGeom prst="rect">
              <a:avLst/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16" name="AutoShape 22" descr="Water droplets"/>
            <p:cNvSpPr>
              <a:spLocks noChangeArrowheads="1"/>
            </p:cNvSpPr>
            <p:nvPr/>
          </p:nvSpPr>
          <p:spPr bwMode="auto">
            <a:xfrm>
              <a:off x="144" y="1892"/>
              <a:ext cx="4753" cy="447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342900" indent="-342900" eaLnBrk="0" hangingPunct="0"/>
              <a:r>
                <a:rPr lang="vi-VN" sz="3600" b="1" dirty="0">
                  <a:solidFill>
                    <a:srgbClr val="FF0000"/>
                  </a:solidFill>
                </a:rPr>
                <a:t>A.</a:t>
              </a:r>
              <a:r>
                <a:rPr lang="en-US" sz="3600" b="1" dirty="0">
                  <a:solidFill>
                    <a:srgbClr val="FF0000"/>
                  </a:solidFill>
                </a:rPr>
                <a:t> </a:t>
              </a:r>
            </a:p>
          </p:txBody>
        </p:sp>
      </p:grpSp>
      <p:grpSp>
        <p:nvGrpSpPr>
          <p:cNvPr id="3095" name="Group 23"/>
          <p:cNvGrpSpPr>
            <a:grpSpLocks/>
          </p:cNvGrpSpPr>
          <p:nvPr/>
        </p:nvGrpSpPr>
        <p:grpSpPr bwMode="auto">
          <a:xfrm>
            <a:off x="533400" y="3581400"/>
            <a:ext cx="7853363" cy="709613"/>
            <a:chOff x="148" y="1938"/>
            <a:chExt cx="5136" cy="353"/>
          </a:xfrm>
        </p:grpSpPr>
        <p:sp>
          <p:nvSpPr>
            <p:cNvPr id="12313" name="Rectangle 24" descr="Water droplets"/>
            <p:cNvSpPr>
              <a:spLocks noChangeArrowheads="1"/>
            </p:cNvSpPr>
            <p:nvPr/>
          </p:nvSpPr>
          <p:spPr bwMode="auto">
            <a:xfrm>
              <a:off x="4513" y="2041"/>
              <a:ext cx="771" cy="137"/>
            </a:xfrm>
            <a:prstGeom prst="rect">
              <a:avLst/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14" name="AutoShape 25" descr="Water droplets"/>
            <p:cNvSpPr>
              <a:spLocks noChangeArrowheads="1"/>
            </p:cNvSpPr>
            <p:nvPr/>
          </p:nvSpPr>
          <p:spPr bwMode="auto">
            <a:xfrm>
              <a:off x="148" y="1938"/>
              <a:ext cx="4742" cy="353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342900" indent="-342900" eaLnBrk="0" hangingPunct="0"/>
              <a:r>
                <a:rPr lang="en-US" sz="3600" b="1" dirty="0">
                  <a:solidFill>
                    <a:srgbClr val="FF0000"/>
                  </a:solidFill>
                </a:rPr>
                <a:t>B. </a:t>
              </a:r>
            </a:p>
          </p:txBody>
        </p:sp>
      </p:grpSp>
      <p:grpSp>
        <p:nvGrpSpPr>
          <p:cNvPr id="3098" name="Group 26"/>
          <p:cNvGrpSpPr>
            <a:grpSpLocks/>
          </p:cNvGrpSpPr>
          <p:nvPr/>
        </p:nvGrpSpPr>
        <p:grpSpPr bwMode="auto">
          <a:xfrm>
            <a:off x="600075" y="5200650"/>
            <a:ext cx="7858125" cy="777875"/>
            <a:chOff x="142" y="1871"/>
            <a:chExt cx="5142" cy="490"/>
          </a:xfrm>
        </p:grpSpPr>
        <p:sp>
          <p:nvSpPr>
            <p:cNvPr id="12311" name="Rectangle 27"/>
            <p:cNvSpPr>
              <a:spLocks noChangeArrowheads="1"/>
            </p:cNvSpPr>
            <p:nvPr/>
          </p:nvSpPr>
          <p:spPr bwMode="auto">
            <a:xfrm>
              <a:off x="4513" y="2041"/>
              <a:ext cx="771" cy="137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12" name="AutoShape 28"/>
            <p:cNvSpPr>
              <a:spLocks noChangeArrowheads="1"/>
            </p:cNvSpPr>
            <p:nvPr/>
          </p:nvSpPr>
          <p:spPr bwMode="auto">
            <a:xfrm>
              <a:off x="142" y="1871"/>
              <a:ext cx="4757" cy="490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US" sz="4000" b="1" dirty="0" err="1">
                  <a:solidFill>
                    <a:srgbClr val="FF0000"/>
                  </a:solidFill>
                </a:rPr>
                <a:t>Đáp</a:t>
              </a:r>
              <a:r>
                <a:rPr lang="en-US" sz="4000" b="1" dirty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</a:rPr>
                <a:t>án</a:t>
              </a:r>
              <a:r>
                <a:rPr lang="en-US" sz="4000" b="1" dirty="0">
                  <a:solidFill>
                    <a:srgbClr val="FF0000"/>
                  </a:solidFill>
                </a:rPr>
                <a:t>: A </a:t>
              </a:r>
            </a:p>
          </p:txBody>
        </p:sp>
      </p:grpSp>
      <p:sp>
        <p:nvSpPr>
          <p:cNvPr id="12299" name="Rectangle 29" descr="Bouquet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8229600" y="765175"/>
            <a:ext cx="576263" cy="6092825"/>
          </a:xfrm>
          <a:prstGeom prst="rect">
            <a:avLst/>
          </a:prstGeom>
          <a:blipFill dpi="0" rotWithShape="1">
            <a:blip r:embed="rId10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300" name="Oval 30"/>
          <p:cNvSpPr>
            <a:spLocks noChangeArrowheads="1"/>
          </p:cNvSpPr>
          <p:nvPr/>
        </p:nvSpPr>
        <p:spPr bwMode="auto">
          <a:xfrm>
            <a:off x="7956550" y="0"/>
            <a:ext cx="1187450" cy="1152525"/>
          </a:xfrm>
          <a:prstGeom prst="ellipse">
            <a:avLst/>
          </a:prstGeom>
          <a:gradFill rotWithShape="1">
            <a:gsLst>
              <a:gs pos="0">
                <a:srgbClr val="66FF33"/>
              </a:gs>
              <a:gs pos="100000">
                <a:srgbClr val="2F7618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Oval 6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9</a:t>
            </a:r>
          </a:p>
        </p:txBody>
      </p:sp>
      <p:sp>
        <p:nvSpPr>
          <p:cNvPr id="38" name="Oval 7"/>
          <p:cNvSpPr>
            <a:spLocks noChangeArrowheads="1"/>
          </p:cNvSpPr>
          <p:nvPr/>
        </p:nvSpPr>
        <p:spPr bwMode="auto">
          <a:xfrm>
            <a:off x="35814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8</a:t>
            </a:r>
          </a:p>
        </p:txBody>
      </p:sp>
      <p:sp>
        <p:nvSpPr>
          <p:cNvPr id="39" name="Oval 8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5</a:t>
            </a:r>
          </a:p>
        </p:txBody>
      </p:sp>
      <p:sp>
        <p:nvSpPr>
          <p:cNvPr id="40" name="Oval 9"/>
          <p:cNvSpPr>
            <a:spLocks noChangeArrowheads="1"/>
          </p:cNvSpPr>
          <p:nvPr/>
        </p:nvSpPr>
        <p:spPr bwMode="auto">
          <a:xfrm>
            <a:off x="36576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4</a:t>
            </a:r>
          </a:p>
        </p:txBody>
      </p:sp>
      <p:sp>
        <p:nvSpPr>
          <p:cNvPr id="41" name="Oval 10"/>
          <p:cNvSpPr>
            <a:spLocks noChangeArrowheads="1"/>
          </p:cNvSpPr>
          <p:nvPr/>
        </p:nvSpPr>
        <p:spPr bwMode="auto">
          <a:xfrm>
            <a:off x="3733800" y="6096000"/>
            <a:ext cx="1066800" cy="5334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3</a:t>
            </a: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>
            <a:off x="36576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2</a:t>
            </a:r>
          </a:p>
        </p:txBody>
      </p:sp>
      <p:sp>
        <p:nvSpPr>
          <p:cNvPr id="43" name="Oval 15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7</a:t>
            </a:r>
          </a:p>
        </p:txBody>
      </p:sp>
      <p:sp>
        <p:nvSpPr>
          <p:cNvPr id="44" name="Oval 16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6</a:t>
            </a:r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3657600" y="6113463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10</a:t>
            </a:r>
          </a:p>
        </p:txBody>
      </p:sp>
      <p:sp>
        <p:nvSpPr>
          <p:cNvPr id="46" name="Oval 35"/>
          <p:cNvSpPr>
            <a:spLocks noChangeArrowheads="1"/>
          </p:cNvSpPr>
          <p:nvPr/>
        </p:nvSpPr>
        <p:spPr bwMode="auto">
          <a:xfrm>
            <a:off x="3708400" y="614045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1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592" y="2743200"/>
            <a:ext cx="1168208" cy="69523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9260" y="3626682"/>
            <a:ext cx="1101540" cy="61904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592" y="4419600"/>
            <a:ext cx="1168207" cy="709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589509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UHO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00"/>
                            </p:stCondLst>
                            <p:childTnLst>
                              <p:par>
                                <p:cTn id="5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0"/>
                            </p:stCondLst>
                            <p:childTnLst>
                              <p:par>
                                <p:cTn id="5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000"/>
                            </p:stCondLst>
                            <p:childTnLst>
                              <p:par>
                                <p:cTn id="5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9000"/>
                            </p:stCondLst>
                            <p:childTnLst>
                              <p:par>
                                <p:cTn id="6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Group 3"/>
          <p:cNvGrpSpPr>
            <a:grpSpLocks/>
          </p:cNvGrpSpPr>
          <p:nvPr/>
        </p:nvGrpSpPr>
        <p:grpSpPr bwMode="auto">
          <a:xfrm>
            <a:off x="533400" y="4419600"/>
            <a:ext cx="7872413" cy="709613"/>
            <a:chOff x="144" y="1892"/>
            <a:chExt cx="5140" cy="447"/>
          </a:xfrm>
        </p:grpSpPr>
        <p:sp>
          <p:nvSpPr>
            <p:cNvPr id="12319" name="Rectangle 4" descr="Water droplets"/>
            <p:cNvSpPr>
              <a:spLocks noChangeArrowheads="1"/>
            </p:cNvSpPr>
            <p:nvPr/>
          </p:nvSpPr>
          <p:spPr bwMode="auto">
            <a:xfrm>
              <a:off x="4513" y="2041"/>
              <a:ext cx="771" cy="137"/>
            </a:xfrm>
            <a:prstGeom prst="rect">
              <a:avLst/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20" name="AutoShape 5" descr="Water droplets"/>
            <p:cNvSpPr>
              <a:spLocks noChangeArrowheads="1"/>
            </p:cNvSpPr>
            <p:nvPr/>
          </p:nvSpPr>
          <p:spPr bwMode="auto">
            <a:xfrm>
              <a:off x="144" y="1892"/>
              <a:ext cx="4751" cy="447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US" sz="3600" b="1">
                  <a:solidFill>
                    <a:srgbClr val="FF0000"/>
                  </a:solidFill>
                </a:rPr>
                <a:t>C</a:t>
              </a:r>
              <a:r>
                <a:rPr lang="en-US" sz="3600" b="1" smtClean="0">
                  <a:solidFill>
                    <a:srgbClr val="FF0000"/>
                  </a:solidFill>
                </a:rPr>
                <a:t>.  Page margins </a:t>
              </a:r>
              <a:endParaRPr lang="en-US" sz="36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2292" name="Text Box 12"/>
          <p:cNvSpPr txBox="1">
            <a:spLocks noChangeArrowheads="1"/>
          </p:cNvSpPr>
          <p:nvPr/>
        </p:nvSpPr>
        <p:spPr bwMode="auto">
          <a:xfrm>
            <a:off x="1066800" y="1157288"/>
            <a:ext cx="5410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FF0000"/>
              </a:solidFill>
              <a:latin typeface=".VnTimeH" pitchFamily="34" charset="0"/>
            </a:endParaRPr>
          </a:p>
        </p:txBody>
      </p:sp>
      <p:pic>
        <p:nvPicPr>
          <p:cNvPr id="12293" name="Picture 13" descr="bell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2139">
            <a:off x="420688" y="-114300"/>
            <a:ext cx="1147762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3124200" y="6216650"/>
            <a:ext cx="2286000" cy="533400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5000" b="1">
                <a:solidFill>
                  <a:srgbClr val="FF3300"/>
                </a:solidFill>
                <a:latin typeface=".VnTime" pitchFamily="34" charset="0"/>
              </a:rPr>
              <a:t>HÕt giê</a:t>
            </a:r>
          </a:p>
        </p:txBody>
      </p:sp>
      <p:grpSp>
        <p:nvGrpSpPr>
          <p:cNvPr id="3089" name="Group 17"/>
          <p:cNvGrpSpPr>
            <a:grpSpLocks/>
          </p:cNvGrpSpPr>
          <p:nvPr/>
        </p:nvGrpSpPr>
        <p:grpSpPr bwMode="auto">
          <a:xfrm>
            <a:off x="62" y="1169007"/>
            <a:ext cx="8534338" cy="2145628"/>
            <a:chOff x="130" y="911"/>
            <a:chExt cx="5210" cy="2346"/>
          </a:xfrm>
        </p:grpSpPr>
        <p:sp>
          <p:nvSpPr>
            <p:cNvPr id="12317" name="Rectangle 18" descr="Parchment"/>
            <p:cNvSpPr>
              <a:spLocks noChangeArrowheads="1"/>
            </p:cNvSpPr>
            <p:nvPr/>
          </p:nvSpPr>
          <p:spPr bwMode="auto">
            <a:xfrm>
              <a:off x="4569" y="1280"/>
              <a:ext cx="771" cy="137"/>
            </a:xfrm>
            <a:prstGeom prst="rect">
              <a:avLst/>
            </a:prstGeom>
            <a:blipFill dpi="0" rotWithShape="1">
              <a:blip r:embed="rId8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18" name="AutoShape 19" descr="Parchment"/>
            <p:cNvSpPr>
              <a:spLocks noChangeArrowheads="1"/>
            </p:cNvSpPr>
            <p:nvPr/>
          </p:nvSpPr>
          <p:spPr bwMode="auto">
            <a:xfrm>
              <a:off x="130" y="911"/>
              <a:ext cx="4918" cy="2346"/>
            </a:xfrm>
            <a:prstGeom prst="roundRect">
              <a:avLst>
                <a:gd name="adj" fmla="val 16667"/>
              </a:avLst>
            </a:prstGeom>
            <a:blipFill dpi="0" rotWithShape="1">
              <a:blip r:embed="rId8" cstate="print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4000" b="1" smtClean="0">
                  <a:solidFill>
                    <a:srgbClr val="FF0000"/>
                  </a:solidFill>
                </a:rPr>
                <a:t>4. Nếu chúng ta muốn đánh số trang ở cuối văn bản ta sẽ chọn?</a:t>
              </a:r>
              <a:endParaRPr lang="en-US" sz="4000" b="1" dirty="0">
                <a:solidFill>
                  <a:srgbClr val="0000FF"/>
                </a:solidFill>
              </a:endParaRPr>
            </a:p>
            <a:p>
              <a:endParaRPr lang="en-US" sz="4000" b="1" dirty="0"/>
            </a:p>
          </p:txBody>
        </p:sp>
      </p:grpSp>
      <p:grpSp>
        <p:nvGrpSpPr>
          <p:cNvPr id="3092" name="Group 20"/>
          <p:cNvGrpSpPr>
            <a:grpSpLocks/>
          </p:cNvGrpSpPr>
          <p:nvPr/>
        </p:nvGrpSpPr>
        <p:grpSpPr bwMode="auto">
          <a:xfrm>
            <a:off x="533400" y="2743200"/>
            <a:ext cx="8020050" cy="709613"/>
            <a:chOff x="144" y="1892"/>
            <a:chExt cx="5140" cy="447"/>
          </a:xfrm>
        </p:grpSpPr>
        <p:sp>
          <p:nvSpPr>
            <p:cNvPr id="12315" name="Rectangle 21" descr="Water droplets"/>
            <p:cNvSpPr>
              <a:spLocks noChangeArrowheads="1"/>
            </p:cNvSpPr>
            <p:nvPr/>
          </p:nvSpPr>
          <p:spPr bwMode="auto">
            <a:xfrm>
              <a:off x="4513" y="2041"/>
              <a:ext cx="771" cy="137"/>
            </a:xfrm>
            <a:prstGeom prst="rect">
              <a:avLst/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16" name="AutoShape 22" descr="Water droplets"/>
            <p:cNvSpPr>
              <a:spLocks noChangeArrowheads="1"/>
            </p:cNvSpPr>
            <p:nvPr/>
          </p:nvSpPr>
          <p:spPr bwMode="auto">
            <a:xfrm>
              <a:off x="144" y="1892"/>
              <a:ext cx="4753" cy="447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342900" indent="-342900" eaLnBrk="0" hangingPunct="0"/>
              <a:r>
                <a:rPr lang="en-US" sz="3600" b="1" smtClean="0">
                  <a:solidFill>
                    <a:srgbClr val="FF0000"/>
                  </a:solidFill>
                </a:rPr>
                <a:t> A. Bottom of page</a:t>
              </a:r>
              <a:endParaRPr lang="en-US" sz="3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095" name="Group 23"/>
          <p:cNvGrpSpPr>
            <a:grpSpLocks/>
          </p:cNvGrpSpPr>
          <p:nvPr/>
        </p:nvGrpSpPr>
        <p:grpSpPr bwMode="auto">
          <a:xfrm>
            <a:off x="533400" y="3581400"/>
            <a:ext cx="7853363" cy="709613"/>
            <a:chOff x="148" y="1938"/>
            <a:chExt cx="5136" cy="353"/>
          </a:xfrm>
        </p:grpSpPr>
        <p:sp>
          <p:nvSpPr>
            <p:cNvPr id="12313" name="Rectangle 24" descr="Water droplets"/>
            <p:cNvSpPr>
              <a:spLocks noChangeArrowheads="1"/>
            </p:cNvSpPr>
            <p:nvPr/>
          </p:nvSpPr>
          <p:spPr bwMode="auto">
            <a:xfrm>
              <a:off x="4513" y="2041"/>
              <a:ext cx="771" cy="137"/>
            </a:xfrm>
            <a:prstGeom prst="rect">
              <a:avLst/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14" name="AutoShape 25" descr="Water droplets"/>
            <p:cNvSpPr>
              <a:spLocks noChangeArrowheads="1"/>
            </p:cNvSpPr>
            <p:nvPr/>
          </p:nvSpPr>
          <p:spPr bwMode="auto">
            <a:xfrm>
              <a:off x="148" y="1938"/>
              <a:ext cx="4742" cy="353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342900" indent="-342900" eaLnBrk="0" hangingPunct="0"/>
              <a:r>
                <a:rPr lang="en-US" sz="3600" b="1" dirty="0">
                  <a:solidFill>
                    <a:srgbClr val="FF0000"/>
                  </a:solidFill>
                </a:rPr>
                <a:t>B</a:t>
              </a:r>
              <a:r>
                <a:rPr lang="en-US" sz="3600" b="1">
                  <a:solidFill>
                    <a:srgbClr val="FF0000"/>
                  </a:solidFill>
                </a:rPr>
                <a:t>. </a:t>
              </a:r>
              <a:r>
                <a:rPr lang="en-US" sz="3600" b="1" smtClean="0">
                  <a:solidFill>
                    <a:srgbClr val="FF0000"/>
                  </a:solidFill>
                </a:rPr>
                <a:t>Top of page</a:t>
              </a:r>
              <a:endParaRPr lang="en-US" sz="3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098" name="Group 26"/>
          <p:cNvGrpSpPr>
            <a:grpSpLocks/>
          </p:cNvGrpSpPr>
          <p:nvPr/>
        </p:nvGrpSpPr>
        <p:grpSpPr bwMode="auto">
          <a:xfrm>
            <a:off x="600075" y="5200650"/>
            <a:ext cx="7858125" cy="777875"/>
            <a:chOff x="142" y="1871"/>
            <a:chExt cx="5142" cy="490"/>
          </a:xfrm>
        </p:grpSpPr>
        <p:sp>
          <p:nvSpPr>
            <p:cNvPr id="12311" name="Rectangle 27"/>
            <p:cNvSpPr>
              <a:spLocks noChangeArrowheads="1"/>
            </p:cNvSpPr>
            <p:nvPr/>
          </p:nvSpPr>
          <p:spPr bwMode="auto">
            <a:xfrm>
              <a:off x="4513" y="2041"/>
              <a:ext cx="771" cy="137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12" name="AutoShape 28"/>
            <p:cNvSpPr>
              <a:spLocks noChangeArrowheads="1"/>
            </p:cNvSpPr>
            <p:nvPr/>
          </p:nvSpPr>
          <p:spPr bwMode="auto">
            <a:xfrm>
              <a:off x="142" y="1871"/>
              <a:ext cx="4757" cy="490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US" sz="4000" b="1" dirty="0" err="1">
                  <a:solidFill>
                    <a:srgbClr val="FF0000"/>
                  </a:solidFill>
                </a:rPr>
                <a:t>Đáp</a:t>
              </a:r>
              <a:r>
                <a:rPr lang="en-US" sz="4000" b="1" dirty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</a:rPr>
                <a:t>án</a:t>
              </a:r>
              <a:r>
                <a:rPr lang="en-US" sz="4000" b="1" dirty="0">
                  <a:solidFill>
                    <a:srgbClr val="FF0000"/>
                  </a:solidFill>
                </a:rPr>
                <a:t>: A </a:t>
              </a:r>
            </a:p>
          </p:txBody>
        </p:sp>
      </p:grpSp>
      <p:sp>
        <p:nvSpPr>
          <p:cNvPr id="12299" name="Rectangle 29" descr="Bouquet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8229600" y="765175"/>
            <a:ext cx="576263" cy="6092825"/>
          </a:xfrm>
          <a:prstGeom prst="rect">
            <a:avLst/>
          </a:prstGeom>
          <a:blipFill dpi="0" rotWithShape="1">
            <a:blip r:embed="rId10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300" name="Oval 30"/>
          <p:cNvSpPr>
            <a:spLocks noChangeArrowheads="1"/>
          </p:cNvSpPr>
          <p:nvPr/>
        </p:nvSpPr>
        <p:spPr bwMode="auto">
          <a:xfrm>
            <a:off x="7956550" y="0"/>
            <a:ext cx="1187450" cy="1152525"/>
          </a:xfrm>
          <a:prstGeom prst="ellipse">
            <a:avLst/>
          </a:prstGeom>
          <a:gradFill rotWithShape="1">
            <a:gsLst>
              <a:gs pos="0">
                <a:srgbClr val="66FF33"/>
              </a:gs>
              <a:gs pos="100000">
                <a:srgbClr val="2F7618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Oval 6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9</a:t>
            </a:r>
          </a:p>
        </p:txBody>
      </p:sp>
      <p:sp>
        <p:nvSpPr>
          <p:cNvPr id="38" name="Oval 7"/>
          <p:cNvSpPr>
            <a:spLocks noChangeArrowheads="1"/>
          </p:cNvSpPr>
          <p:nvPr/>
        </p:nvSpPr>
        <p:spPr bwMode="auto">
          <a:xfrm>
            <a:off x="35814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8</a:t>
            </a:r>
          </a:p>
        </p:txBody>
      </p:sp>
      <p:sp>
        <p:nvSpPr>
          <p:cNvPr id="39" name="Oval 8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5</a:t>
            </a:r>
          </a:p>
        </p:txBody>
      </p:sp>
      <p:sp>
        <p:nvSpPr>
          <p:cNvPr id="40" name="Oval 9"/>
          <p:cNvSpPr>
            <a:spLocks noChangeArrowheads="1"/>
          </p:cNvSpPr>
          <p:nvPr/>
        </p:nvSpPr>
        <p:spPr bwMode="auto">
          <a:xfrm>
            <a:off x="36576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4</a:t>
            </a:r>
          </a:p>
        </p:txBody>
      </p:sp>
      <p:sp>
        <p:nvSpPr>
          <p:cNvPr id="41" name="Oval 10"/>
          <p:cNvSpPr>
            <a:spLocks noChangeArrowheads="1"/>
          </p:cNvSpPr>
          <p:nvPr/>
        </p:nvSpPr>
        <p:spPr bwMode="auto">
          <a:xfrm>
            <a:off x="3733800" y="6096000"/>
            <a:ext cx="1066800" cy="5334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3</a:t>
            </a: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>
            <a:off x="36576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2</a:t>
            </a:r>
          </a:p>
        </p:txBody>
      </p:sp>
      <p:sp>
        <p:nvSpPr>
          <p:cNvPr id="43" name="Oval 15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7</a:t>
            </a:r>
          </a:p>
        </p:txBody>
      </p:sp>
      <p:sp>
        <p:nvSpPr>
          <p:cNvPr id="44" name="Oval 16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6</a:t>
            </a:r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3657600" y="6113463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10</a:t>
            </a:r>
          </a:p>
        </p:txBody>
      </p:sp>
      <p:sp>
        <p:nvSpPr>
          <p:cNvPr id="46" name="Oval 35"/>
          <p:cNvSpPr>
            <a:spLocks noChangeArrowheads="1"/>
          </p:cNvSpPr>
          <p:nvPr/>
        </p:nvSpPr>
        <p:spPr bwMode="auto">
          <a:xfrm>
            <a:off x="3708400" y="614045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942023130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UHO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000"/>
                            </p:stCondLst>
                            <p:childTnLst>
                              <p:par>
                                <p:cTn id="4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8000"/>
                            </p:stCondLst>
                            <p:childTnLst>
                              <p:par>
                                <p:cTn id="4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9000"/>
                            </p:stCondLst>
                            <p:childTnLst>
                              <p:par>
                                <p:cTn id="5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Group 3"/>
          <p:cNvGrpSpPr>
            <a:grpSpLocks/>
          </p:cNvGrpSpPr>
          <p:nvPr/>
        </p:nvGrpSpPr>
        <p:grpSpPr bwMode="auto">
          <a:xfrm>
            <a:off x="533400" y="4419600"/>
            <a:ext cx="7872413" cy="709613"/>
            <a:chOff x="144" y="1892"/>
            <a:chExt cx="5140" cy="447"/>
          </a:xfrm>
        </p:grpSpPr>
        <p:sp>
          <p:nvSpPr>
            <p:cNvPr id="12319" name="Rectangle 4" descr="Water droplets"/>
            <p:cNvSpPr>
              <a:spLocks noChangeArrowheads="1"/>
            </p:cNvSpPr>
            <p:nvPr/>
          </p:nvSpPr>
          <p:spPr bwMode="auto">
            <a:xfrm>
              <a:off x="4513" y="2041"/>
              <a:ext cx="771" cy="137"/>
            </a:xfrm>
            <a:prstGeom prst="rect">
              <a:avLst/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20" name="AutoShape 5" descr="Water droplets"/>
            <p:cNvSpPr>
              <a:spLocks noChangeArrowheads="1"/>
            </p:cNvSpPr>
            <p:nvPr/>
          </p:nvSpPr>
          <p:spPr bwMode="auto">
            <a:xfrm>
              <a:off x="144" y="1892"/>
              <a:ext cx="4751" cy="447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US" sz="3600" b="1" dirty="0">
                  <a:solidFill>
                    <a:srgbClr val="FF0000"/>
                  </a:solidFill>
                </a:rPr>
                <a:t>C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.  </a:t>
              </a:r>
              <a:endParaRPr lang="en-US" sz="36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2292" name="Text Box 12"/>
          <p:cNvSpPr txBox="1">
            <a:spLocks noChangeArrowheads="1"/>
          </p:cNvSpPr>
          <p:nvPr/>
        </p:nvSpPr>
        <p:spPr bwMode="auto">
          <a:xfrm>
            <a:off x="1066800" y="1157288"/>
            <a:ext cx="5410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FF0000"/>
              </a:solidFill>
              <a:latin typeface=".VnTimeH" pitchFamily="34" charset="0"/>
            </a:endParaRPr>
          </a:p>
        </p:txBody>
      </p:sp>
      <p:pic>
        <p:nvPicPr>
          <p:cNvPr id="12293" name="Picture 13" descr="bell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2139">
            <a:off x="420688" y="-114300"/>
            <a:ext cx="1147762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3124200" y="6216650"/>
            <a:ext cx="2286000" cy="533400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5000" b="1">
                <a:solidFill>
                  <a:srgbClr val="FF3300"/>
                </a:solidFill>
                <a:latin typeface=".VnTime" pitchFamily="34" charset="0"/>
              </a:rPr>
              <a:t>HÕt giê</a:t>
            </a:r>
          </a:p>
        </p:txBody>
      </p:sp>
      <p:grpSp>
        <p:nvGrpSpPr>
          <p:cNvPr id="3089" name="Group 17"/>
          <p:cNvGrpSpPr>
            <a:grpSpLocks/>
          </p:cNvGrpSpPr>
          <p:nvPr/>
        </p:nvGrpSpPr>
        <p:grpSpPr bwMode="auto">
          <a:xfrm>
            <a:off x="62" y="1171750"/>
            <a:ext cx="8534338" cy="2145626"/>
            <a:chOff x="130" y="914"/>
            <a:chExt cx="5210" cy="2346"/>
          </a:xfrm>
        </p:grpSpPr>
        <p:sp>
          <p:nvSpPr>
            <p:cNvPr id="12317" name="Rectangle 18" descr="Parchment"/>
            <p:cNvSpPr>
              <a:spLocks noChangeArrowheads="1"/>
            </p:cNvSpPr>
            <p:nvPr/>
          </p:nvSpPr>
          <p:spPr bwMode="auto">
            <a:xfrm>
              <a:off x="4569" y="1280"/>
              <a:ext cx="771" cy="137"/>
            </a:xfrm>
            <a:prstGeom prst="rect">
              <a:avLst/>
            </a:prstGeom>
            <a:blipFill dpi="0" rotWithShape="1">
              <a:blip r:embed="rId8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18" name="AutoShape 19" descr="Parchment"/>
            <p:cNvSpPr>
              <a:spLocks noChangeArrowheads="1"/>
            </p:cNvSpPr>
            <p:nvPr/>
          </p:nvSpPr>
          <p:spPr bwMode="auto">
            <a:xfrm>
              <a:off x="130" y="914"/>
              <a:ext cx="4918" cy="2346"/>
            </a:xfrm>
            <a:prstGeom prst="roundRect">
              <a:avLst>
                <a:gd name="adj" fmla="val 16667"/>
              </a:avLst>
            </a:prstGeom>
            <a:blipFill dpi="0" rotWithShape="1">
              <a:blip r:embed="rId8" cstate="print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4000" b="1" dirty="0">
                  <a:solidFill>
                    <a:srgbClr val="FF0000"/>
                  </a:solidFill>
                </a:rPr>
                <a:t>5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.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Để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chèn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hình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ảnh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vào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văn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bản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em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chọn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nút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lệnh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nào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?</a:t>
              </a:r>
              <a:endParaRPr lang="en-US" sz="4000" b="1" dirty="0">
                <a:solidFill>
                  <a:srgbClr val="0000FF"/>
                </a:solidFill>
              </a:endParaRPr>
            </a:p>
            <a:p>
              <a:endParaRPr lang="en-US" sz="4000" b="1" dirty="0"/>
            </a:p>
          </p:txBody>
        </p:sp>
      </p:grpSp>
      <p:grpSp>
        <p:nvGrpSpPr>
          <p:cNvPr id="3092" name="Group 20"/>
          <p:cNvGrpSpPr>
            <a:grpSpLocks/>
          </p:cNvGrpSpPr>
          <p:nvPr/>
        </p:nvGrpSpPr>
        <p:grpSpPr bwMode="auto">
          <a:xfrm>
            <a:off x="533400" y="2743200"/>
            <a:ext cx="8020050" cy="709613"/>
            <a:chOff x="144" y="1892"/>
            <a:chExt cx="5140" cy="447"/>
          </a:xfrm>
        </p:grpSpPr>
        <p:sp>
          <p:nvSpPr>
            <p:cNvPr id="12315" name="Rectangle 21" descr="Water droplets"/>
            <p:cNvSpPr>
              <a:spLocks noChangeArrowheads="1"/>
            </p:cNvSpPr>
            <p:nvPr/>
          </p:nvSpPr>
          <p:spPr bwMode="auto">
            <a:xfrm>
              <a:off x="4513" y="2041"/>
              <a:ext cx="771" cy="137"/>
            </a:xfrm>
            <a:prstGeom prst="rect">
              <a:avLst/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16" name="AutoShape 22" descr="Water droplets"/>
            <p:cNvSpPr>
              <a:spLocks noChangeArrowheads="1"/>
            </p:cNvSpPr>
            <p:nvPr/>
          </p:nvSpPr>
          <p:spPr bwMode="auto">
            <a:xfrm>
              <a:off x="144" y="1892"/>
              <a:ext cx="4753" cy="447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342900" indent="-342900" eaLnBrk="0" hangingPunct="0"/>
              <a:r>
                <a:rPr lang="en-US" sz="3600" b="1" dirty="0" smtClean="0">
                  <a:solidFill>
                    <a:srgbClr val="FF0000"/>
                  </a:solidFill>
                </a:rPr>
                <a:t> A. </a:t>
              </a:r>
              <a:endParaRPr lang="en-US" sz="3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095" name="Group 23"/>
          <p:cNvGrpSpPr>
            <a:grpSpLocks/>
          </p:cNvGrpSpPr>
          <p:nvPr/>
        </p:nvGrpSpPr>
        <p:grpSpPr bwMode="auto">
          <a:xfrm>
            <a:off x="533400" y="3581400"/>
            <a:ext cx="7853363" cy="709613"/>
            <a:chOff x="148" y="1938"/>
            <a:chExt cx="5136" cy="353"/>
          </a:xfrm>
        </p:grpSpPr>
        <p:sp>
          <p:nvSpPr>
            <p:cNvPr id="12313" name="Rectangle 24" descr="Water droplets"/>
            <p:cNvSpPr>
              <a:spLocks noChangeArrowheads="1"/>
            </p:cNvSpPr>
            <p:nvPr/>
          </p:nvSpPr>
          <p:spPr bwMode="auto">
            <a:xfrm>
              <a:off x="4513" y="2041"/>
              <a:ext cx="771" cy="137"/>
            </a:xfrm>
            <a:prstGeom prst="rect">
              <a:avLst/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14" name="AutoShape 25" descr="Water droplets"/>
            <p:cNvSpPr>
              <a:spLocks noChangeArrowheads="1"/>
            </p:cNvSpPr>
            <p:nvPr/>
          </p:nvSpPr>
          <p:spPr bwMode="auto">
            <a:xfrm>
              <a:off x="148" y="1938"/>
              <a:ext cx="4742" cy="353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342900" indent="-342900" eaLnBrk="0" hangingPunct="0"/>
              <a:r>
                <a:rPr lang="en-US" sz="3600" b="1" dirty="0">
                  <a:solidFill>
                    <a:srgbClr val="FF0000"/>
                  </a:solidFill>
                </a:rPr>
                <a:t>B. </a:t>
              </a:r>
            </a:p>
          </p:txBody>
        </p:sp>
      </p:grpSp>
      <p:grpSp>
        <p:nvGrpSpPr>
          <p:cNvPr id="3098" name="Group 26"/>
          <p:cNvGrpSpPr>
            <a:grpSpLocks/>
          </p:cNvGrpSpPr>
          <p:nvPr/>
        </p:nvGrpSpPr>
        <p:grpSpPr bwMode="auto">
          <a:xfrm>
            <a:off x="600075" y="5200650"/>
            <a:ext cx="7858125" cy="777875"/>
            <a:chOff x="142" y="1871"/>
            <a:chExt cx="5142" cy="490"/>
          </a:xfrm>
        </p:grpSpPr>
        <p:sp>
          <p:nvSpPr>
            <p:cNvPr id="12311" name="Rectangle 27"/>
            <p:cNvSpPr>
              <a:spLocks noChangeArrowheads="1"/>
            </p:cNvSpPr>
            <p:nvPr/>
          </p:nvSpPr>
          <p:spPr bwMode="auto">
            <a:xfrm>
              <a:off x="4513" y="2041"/>
              <a:ext cx="771" cy="137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12" name="AutoShape 28"/>
            <p:cNvSpPr>
              <a:spLocks noChangeArrowheads="1"/>
            </p:cNvSpPr>
            <p:nvPr/>
          </p:nvSpPr>
          <p:spPr bwMode="auto">
            <a:xfrm>
              <a:off x="142" y="1871"/>
              <a:ext cx="4757" cy="490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US" sz="4000" b="1" dirty="0" err="1">
                  <a:solidFill>
                    <a:srgbClr val="FF0000"/>
                  </a:solidFill>
                </a:rPr>
                <a:t>Đáp</a:t>
              </a:r>
              <a:r>
                <a:rPr lang="en-US" sz="4000" b="1" dirty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</a:rPr>
                <a:t>án</a:t>
              </a:r>
              <a:r>
                <a:rPr lang="en-US" sz="4000" b="1">
                  <a:solidFill>
                    <a:srgbClr val="FF0000"/>
                  </a:solidFill>
                </a:rPr>
                <a:t>: </a:t>
              </a:r>
              <a:r>
                <a:rPr lang="en-US" sz="4000" b="1" smtClean="0">
                  <a:solidFill>
                    <a:srgbClr val="FF0000"/>
                  </a:solidFill>
                </a:rPr>
                <a:t>B </a:t>
              </a:r>
              <a:endParaRPr lang="en-US" sz="40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2299" name="Rectangle 29" descr="Bouquet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8229600" y="765175"/>
            <a:ext cx="576263" cy="6092825"/>
          </a:xfrm>
          <a:prstGeom prst="rect">
            <a:avLst/>
          </a:prstGeom>
          <a:blipFill dpi="0" rotWithShape="1">
            <a:blip r:embed="rId10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300" name="Oval 30"/>
          <p:cNvSpPr>
            <a:spLocks noChangeArrowheads="1"/>
          </p:cNvSpPr>
          <p:nvPr/>
        </p:nvSpPr>
        <p:spPr bwMode="auto">
          <a:xfrm>
            <a:off x="7956550" y="0"/>
            <a:ext cx="1187450" cy="1152525"/>
          </a:xfrm>
          <a:prstGeom prst="ellipse">
            <a:avLst/>
          </a:prstGeom>
          <a:gradFill rotWithShape="1">
            <a:gsLst>
              <a:gs pos="0">
                <a:srgbClr val="66FF33"/>
              </a:gs>
              <a:gs pos="100000">
                <a:srgbClr val="2F7618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Oval 6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9</a:t>
            </a:r>
          </a:p>
        </p:txBody>
      </p:sp>
      <p:sp>
        <p:nvSpPr>
          <p:cNvPr id="38" name="Oval 7"/>
          <p:cNvSpPr>
            <a:spLocks noChangeArrowheads="1"/>
          </p:cNvSpPr>
          <p:nvPr/>
        </p:nvSpPr>
        <p:spPr bwMode="auto">
          <a:xfrm>
            <a:off x="35814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8</a:t>
            </a:r>
          </a:p>
        </p:txBody>
      </p:sp>
      <p:sp>
        <p:nvSpPr>
          <p:cNvPr id="39" name="Oval 8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5</a:t>
            </a:r>
          </a:p>
        </p:txBody>
      </p:sp>
      <p:sp>
        <p:nvSpPr>
          <p:cNvPr id="40" name="Oval 9"/>
          <p:cNvSpPr>
            <a:spLocks noChangeArrowheads="1"/>
          </p:cNvSpPr>
          <p:nvPr/>
        </p:nvSpPr>
        <p:spPr bwMode="auto">
          <a:xfrm>
            <a:off x="36576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4</a:t>
            </a:r>
          </a:p>
        </p:txBody>
      </p:sp>
      <p:sp>
        <p:nvSpPr>
          <p:cNvPr id="41" name="Oval 10"/>
          <p:cNvSpPr>
            <a:spLocks noChangeArrowheads="1"/>
          </p:cNvSpPr>
          <p:nvPr/>
        </p:nvSpPr>
        <p:spPr bwMode="auto">
          <a:xfrm>
            <a:off x="3733800" y="6096000"/>
            <a:ext cx="1066800" cy="5334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3</a:t>
            </a: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>
            <a:off x="36576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2</a:t>
            </a:r>
          </a:p>
        </p:txBody>
      </p:sp>
      <p:sp>
        <p:nvSpPr>
          <p:cNvPr id="43" name="Oval 15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7</a:t>
            </a:r>
          </a:p>
        </p:txBody>
      </p:sp>
      <p:sp>
        <p:nvSpPr>
          <p:cNvPr id="44" name="Oval 16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6</a:t>
            </a:r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3657600" y="6113463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10</a:t>
            </a:r>
          </a:p>
        </p:txBody>
      </p:sp>
      <p:sp>
        <p:nvSpPr>
          <p:cNvPr id="46" name="Oval 35"/>
          <p:cNvSpPr>
            <a:spLocks noChangeArrowheads="1"/>
          </p:cNvSpPr>
          <p:nvPr/>
        </p:nvSpPr>
        <p:spPr bwMode="auto">
          <a:xfrm>
            <a:off x="3708400" y="614045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1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5422" y="2776260"/>
            <a:ext cx="668177" cy="676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485" y="3650456"/>
            <a:ext cx="62111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3035" y="4419600"/>
            <a:ext cx="720564" cy="709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7311020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UHO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000"/>
                            </p:stCondLst>
                            <p:childTnLst>
                              <p:par>
                                <p:cTn id="5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000"/>
                            </p:stCondLst>
                            <p:childTnLst>
                              <p:par>
                                <p:cTn id="5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9000"/>
                            </p:stCondLst>
                            <p:childTnLst>
                              <p:par>
                                <p:cTn id="6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1371600"/>
            <a:ext cx="7620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smtClean="0">
                <a:solidFill>
                  <a:srgbClr val="1E03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 </a:t>
            </a:r>
            <a:r>
              <a:rPr lang="en-US" sz="3200" b="1" dirty="0" err="1" smtClean="0">
                <a:solidFill>
                  <a:srgbClr val="1E03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3200" b="1" dirty="0" smtClean="0">
              <a:solidFill>
                <a:srgbClr val="1E03B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b="1" dirty="0" err="1" smtClean="0">
                <a:solidFill>
                  <a:srgbClr val="1E03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200" b="1" dirty="0" smtClean="0">
                <a:solidFill>
                  <a:srgbClr val="1E03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20: </a:t>
            </a:r>
            <a:r>
              <a:rPr lang="en-US" sz="3200" b="1" dirty="0" err="1" smtClean="0">
                <a:solidFill>
                  <a:srgbClr val="1E03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b="1" dirty="0" smtClean="0">
                <a:solidFill>
                  <a:srgbClr val="1E03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1E03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200" b="1" dirty="0" smtClean="0">
                <a:solidFill>
                  <a:srgbClr val="1E03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1E03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200" b="1" dirty="0" smtClean="0">
                <a:solidFill>
                  <a:srgbClr val="1E03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1E03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b="1" dirty="0" smtClean="0">
                <a:solidFill>
                  <a:srgbClr val="1E03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b="1" dirty="0" err="1" smtClean="0">
                <a:solidFill>
                  <a:srgbClr val="1E03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200" b="1" dirty="0" smtClean="0">
                <a:solidFill>
                  <a:srgbClr val="1E03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2)</a:t>
            </a:r>
            <a:endParaRPr lang="vi-VN" sz="3200" dirty="0">
              <a:solidFill>
                <a:srgbClr val="1E03B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82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6630115"/>
              </p:ext>
            </p:extLst>
          </p:nvPr>
        </p:nvGraphicFramePr>
        <p:xfrm>
          <a:off x="76200" y="1591491"/>
          <a:ext cx="8991603" cy="48855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2057400"/>
                <a:gridCol w="1219202"/>
                <a:gridCol w="1523998"/>
                <a:gridCol w="1524000"/>
                <a:gridCol w="990603"/>
              </a:tblGrid>
              <a:tr h="587829">
                <a:tc rowSpan="2">
                  <a:txBody>
                    <a:bodyPr/>
                    <a:lstStyle/>
                    <a:p>
                      <a:pPr algn="ctr" defTabSz="985838"/>
                      <a:r>
                        <a:rPr lang="en-US" sz="2400" b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2400" b="1" baseline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phố</a:t>
                      </a:r>
                      <a:endParaRPr lang="vi-VN" sz="24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Đặc</a:t>
                      </a:r>
                      <a:r>
                        <a:rPr lang="en-US" sz="2400" b="1" baseline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điểm</a:t>
                      </a:r>
                      <a:endParaRPr lang="vi-VN" sz="24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587829">
                <a:tc vMerge="1">
                  <a:txBody>
                    <a:bodyPr/>
                    <a:lstStyle/>
                    <a:p>
                      <a:pPr defTabSz="985838"/>
                      <a:endParaRPr lang="vi-VN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Địa</a:t>
                      </a:r>
                      <a:r>
                        <a:rPr lang="en-US" sz="2400" b="1" baseline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lí</a:t>
                      </a:r>
                      <a:endParaRPr lang="vi-VN" sz="24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Khí</a:t>
                      </a:r>
                      <a:r>
                        <a:rPr lang="en-US" sz="2400" b="1" baseline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hậu</a:t>
                      </a:r>
                      <a:endParaRPr lang="vi-VN" sz="24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Kinh tế</a:t>
                      </a:r>
                      <a:endParaRPr lang="vi-VN" sz="24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Xã</a:t>
                      </a:r>
                      <a:r>
                        <a:rPr lang="en-US" sz="2400" b="1" baseline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hội</a:t>
                      </a:r>
                      <a:endParaRPr lang="vi-VN" sz="24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Địa</a:t>
                      </a:r>
                      <a:r>
                        <a:rPr lang="en-US" sz="2400" b="1" baseline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danh</a:t>
                      </a:r>
                      <a:endParaRPr lang="vi-VN" sz="24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</a:tr>
              <a:tr h="587829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u="none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</a:t>
                      </a:r>
                      <a:r>
                        <a:rPr lang="en-US" sz="2400" b="0" i="0" u="none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Nội</a:t>
                      </a:r>
                      <a:endParaRPr lang="vi-VN" sz="2400" b="0" i="0" u="none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vi-VN" sz="2400" b="0" i="0" u="non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20°53' đến 21°23' vĩ độ Bắc và 105°44' đến 106°02' kinh độ Đông</a:t>
                      </a:r>
                      <a:endParaRPr lang="vi-VN" sz="2400" b="0" i="0" u="none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vi-VN" sz="2400" b="0" i="0" u="non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Nhiệt đới gió mùa, </a:t>
                      </a:r>
                      <a:endParaRPr lang="vi-VN" sz="2400" b="0" i="0" u="none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vi-VN" sz="2400" b="0" i="0" u="non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Trung tâm kinh tế đặc</a:t>
                      </a:r>
                      <a:r>
                        <a:rPr lang="vi-VN" sz="2400" b="0" i="0" u="none" baseline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biệt quan trọng</a:t>
                      </a:r>
                      <a:endParaRPr lang="vi-VN" sz="2400" b="0" i="0" u="none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0" i="0" u="none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b="0" i="0" u="none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hoạt động được đẩy mạnh</a:t>
                      </a:r>
                      <a:endParaRPr lang="vi-VN" sz="2400" b="0" i="0" u="none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vi-VN" sz="2400" b="0" i="0" u="none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Thủ</a:t>
                      </a:r>
                      <a:r>
                        <a:rPr lang="vi-VN" sz="2400" b="0" i="0" u="none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đô</a:t>
                      </a:r>
                      <a:endParaRPr lang="vi-VN" sz="2400" b="0" i="0" u="none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87829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u="none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 Phòng</a:t>
                      </a:r>
                      <a:endParaRPr lang="vi-VN" sz="2400" b="0" i="0" u="none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vi-VN" sz="2400" b="0" i="0" smtClean="0">
                          <a:solidFill>
                            <a:srgbClr val="202122"/>
                          </a:solidFill>
                          <a:effectLst/>
                          <a:latin typeface="+mj-lt"/>
                        </a:rPr>
                        <a:t>Ven biển thuộc vùng Đông</a:t>
                      </a:r>
                      <a:r>
                        <a:rPr lang="vi-VN" sz="2400" b="0" i="0" baseline="0" smtClean="0">
                          <a:solidFill>
                            <a:srgbClr val="202122"/>
                          </a:solidFill>
                          <a:effectLst/>
                          <a:latin typeface="+mj-lt"/>
                        </a:rPr>
                        <a:t> Bắc Bộ</a:t>
                      </a:r>
                      <a:endParaRPr lang="vi-VN" sz="2400" b="0" i="0" u="none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vi-VN" sz="2400" b="0" i="0" u="non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Cận nhiệt</a:t>
                      </a:r>
                      <a:r>
                        <a:rPr lang="vi-VN" sz="2400" b="0" i="0" u="none" baseline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đới ẩm ấm</a:t>
                      </a:r>
                      <a:endParaRPr lang="vi-VN" sz="2400" b="0" i="0" u="none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vi-VN" sz="2400" b="0" i="0" u="non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Vùng</a:t>
                      </a:r>
                      <a:r>
                        <a:rPr lang="vi-VN" sz="2400" b="0" i="0" u="none" kern="1200" baseline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kinh tế trọng điểm Bắc Bộ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b="0" i="0" u="none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hoạt động được đẩy mạnh</a:t>
                      </a:r>
                      <a:endParaRPr lang="vi-VN" sz="2400" b="0" i="0" u="none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vi-VN" sz="2400" b="0" i="0" u="none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400" b="0" i="0" u="none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vi-VN" sz="2400" b="0" i="0" u="none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phố</a:t>
                      </a:r>
                      <a:endParaRPr lang="vi-VN" sz="2400" b="0" i="0" u="none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vi-VN" sz="2400" b="0" i="0" u="none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685800" y="457200"/>
            <a:ext cx="7620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smtClean="0">
                <a:solidFill>
                  <a:srgbClr val="1E03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 cầu 5: Thực hành cá nhân theo yêu cầu trong sách, chia sẻ kết quả trước lớp.</a:t>
            </a:r>
            <a:endParaRPr lang="vi-VN" sz="2800">
              <a:solidFill>
                <a:srgbClr val="1E03B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1724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</TotalTime>
  <Words>650</Words>
  <Application>Microsoft Office PowerPoint</Application>
  <PresentationFormat>On-screen Show (4:3)</PresentationFormat>
  <Paragraphs>159</Paragraphs>
  <Slides>16</Slides>
  <Notes>0</Notes>
  <HiddenSlides>0</HiddenSlides>
  <MMClips>1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ngoc</dc:creator>
  <cp:lastModifiedBy>NhuLam</cp:lastModifiedBy>
  <cp:revision>60</cp:revision>
  <dcterms:created xsi:type="dcterms:W3CDTF">2018-11-05T03:29:55Z</dcterms:created>
  <dcterms:modified xsi:type="dcterms:W3CDTF">2022-12-12T06:53:28Z</dcterms:modified>
</cp:coreProperties>
</file>